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5"/>
  </p:notesMasterIdLst>
  <p:sldIdLst>
    <p:sldId id="314" r:id="rId5"/>
    <p:sldId id="744" r:id="rId6"/>
    <p:sldId id="427" r:id="rId7"/>
    <p:sldId id="745" r:id="rId8"/>
    <p:sldId id="804" r:id="rId9"/>
    <p:sldId id="821" r:id="rId10"/>
    <p:sldId id="712" r:id="rId11"/>
    <p:sldId id="713" r:id="rId12"/>
    <p:sldId id="714" r:id="rId13"/>
    <p:sldId id="715" r:id="rId14"/>
    <p:sldId id="651" r:id="rId15"/>
    <p:sldId id="716" r:id="rId16"/>
    <p:sldId id="719" r:id="rId17"/>
    <p:sldId id="720" r:id="rId18"/>
    <p:sldId id="820" r:id="rId19"/>
    <p:sldId id="717"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 id="819" r:id="rId34"/>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2952" userDrawn="1">
          <p15:clr>
            <a:srgbClr val="A4A3A4"/>
          </p15:clr>
        </p15:guide>
        <p15:guide id="3" orient="horz" pos="3156" userDrawn="1">
          <p15:clr>
            <a:srgbClr val="A4A3A4"/>
          </p15:clr>
        </p15:guide>
        <p15:guide id="4" pos="468" userDrawn="1">
          <p15:clr>
            <a:srgbClr val="A4A3A4"/>
          </p15:clr>
        </p15:guide>
        <p15:guide id="5" orient="horz" pos="3773" userDrawn="1">
          <p15:clr>
            <a:srgbClr val="A4A3A4"/>
          </p15:clr>
        </p15:guide>
        <p15:guide id="6" orient="horz" pos="6479" userDrawn="1">
          <p15:clr>
            <a:srgbClr val="A4A3A4"/>
          </p15:clr>
        </p15:guide>
        <p15:guide id="7" pos="44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chheb, Ahmed" initials="LA" lastIdx="1" clrIdx="0"/>
  <p:cmAuthor id="2" name="Ahmed Lachheb" initials="AL" lastIdx="1" clrIdx="1"/>
  <p:cmAuthor id="3" name="Lesa" initials="L" lastIdx="4" clrIdx="2">
    <p:extLst>
      <p:ext uri="{19B8F6BF-5375-455C-9EA6-DF929625EA0E}">
        <p15:presenceInfo xmlns:p15="http://schemas.microsoft.com/office/powerpoint/2012/main" userId="S::lehuber@iu.edu::c46eeb42-9ee9-442d-8697-1cc4cc3c19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A1B"/>
    <a:srgbClr val="AFABAB"/>
    <a:srgbClr val="EDEDED"/>
    <a:srgbClr val="66435A"/>
    <a:srgbClr val="D4A9B4"/>
    <a:srgbClr val="006298"/>
    <a:srgbClr val="6A1A0F"/>
    <a:srgbClr val="DAE3F3"/>
    <a:srgbClr val="C9938B"/>
    <a:srgbClr val="D4B2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B9716-3C32-443F-9FEA-6BBF83F1D422}" v="7" dt="2023-08-29T21:01:38.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0" autoAdjust="0"/>
  </p:normalViewPr>
  <p:slideViewPr>
    <p:cSldViewPr snapToGrid="0">
      <p:cViewPr varScale="1">
        <p:scale>
          <a:sx n="72" d="100"/>
          <a:sy n="72" d="100"/>
        </p:scale>
        <p:origin x="654" y="102"/>
      </p:cViewPr>
      <p:guideLst>
        <p:guide orient="horz" pos="3240"/>
        <p:guide pos="2952"/>
        <p:guide orient="horz" pos="3156"/>
        <p:guide pos="468"/>
        <p:guide orient="horz" pos="3773"/>
        <p:guide orient="horz" pos="6479"/>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Nick Ronald Paul" userId="6b87ba09-d33d-458b-987e-db4d53494fc1" providerId="ADAL" clId="{995B9716-3C32-443F-9FEA-6BBF83F1D422}"/>
    <pc:docChg chg="custSel addSld delSld modSld sldOrd">
      <pc:chgData name="Stewart, Nick Ronald Paul" userId="6b87ba09-d33d-458b-987e-db4d53494fc1" providerId="ADAL" clId="{995B9716-3C32-443F-9FEA-6BBF83F1D422}" dt="2023-08-29T20:40:51.144" v="187" actId="20577"/>
      <pc:docMkLst>
        <pc:docMk/>
      </pc:docMkLst>
      <pc:sldChg chg="modSp mod ord">
        <pc:chgData name="Stewart, Nick Ronald Paul" userId="6b87ba09-d33d-458b-987e-db4d53494fc1" providerId="ADAL" clId="{995B9716-3C32-443F-9FEA-6BBF83F1D422}" dt="2023-08-29T20:40:51.144" v="187" actId="20577"/>
        <pc:sldMkLst>
          <pc:docMk/>
          <pc:sldMk cId="2672913323" sldId="314"/>
        </pc:sldMkLst>
        <pc:spChg chg="mod">
          <ac:chgData name="Stewart, Nick Ronald Paul" userId="6b87ba09-d33d-458b-987e-db4d53494fc1" providerId="ADAL" clId="{995B9716-3C32-443F-9FEA-6BBF83F1D422}" dt="2023-08-29T20:40:51.144" v="187" actId="20577"/>
          <ac:spMkLst>
            <pc:docMk/>
            <pc:sldMk cId="2672913323" sldId="314"/>
            <ac:spMk id="2" creationId="{00000000-0000-0000-0000-000000000000}"/>
          </ac:spMkLst>
        </pc:spChg>
        <pc:spChg chg="mod">
          <ac:chgData name="Stewart, Nick Ronald Paul" userId="6b87ba09-d33d-458b-987e-db4d53494fc1" providerId="ADAL" clId="{995B9716-3C32-443F-9FEA-6BBF83F1D422}" dt="2023-08-29T20:24:44.878" v="71" actId="20577"/>
          <ac:spMkLst>
            <pc:docMk/>
            <pc:sldMk cId="2672913323" sldId="314"/>
            <ac:spMk id="6" creationId="{D68375A1-C44B-0936-2990-655621241150}"/>
          </ac:spMkLst>
        </pc:spChg>
      </pc:sldChg>
      <pc:sldChg chg="addSp delSp modSp mod">
        <pc:chgData name="Stewart, Nick Ronald Paul" userId="6b87ba09-d33d-458b-987e-db4d53494fc1" providerId="ADAL" clId="{995B9716-3C32-443F-9FEA-6BBF83F1D422}" dt="2023-08-29T20:28:58.204" v="178" actId="20577"/>
        <pc:sldMkLst>
          <pc:docMk/>
          <pc:sldMk cId="80794107" sldId="651"/>
        </pc:sldMkLst>
        <pc:spChg chg="del">
          <ac:chgData name="Stewart, Nick Ronald Paul" userId="6b87ba09-d33d-458b-987e-db4d53494fc1" providerId="ADAL" clId="{995B9716-3C32-443F-9FEA-6BBF83F1D422}" dt="2023-08-29T20:25:19.149" v="73" actId="478"/>
          <ac:spMkLst>
            <pc:docMk/>
            <pc:sldMk cId="80794107" sldId="651"/>
            <ac:spMk id="2" creationId="{417EDDF0-A7FF-4400-8679-1BF1E8AF41C4}"/>
          </ac:spMkLst>
        </pc:spChg>
        <pc:spChg chg="mod">
          <ac:chgData name="Stewart, Nick Ronald Paul" userId="6b87ba09-d33d-458b-987e-db4d53494fc1" providerId="ADAL" clId="{995B9716-3C32-443F-9FEA-6BBF83F1D422}" dt="2023-08-29T20:28:58.204" v="178" actId="20577"/>
          <ac:spMkLst>
            <pc:docMk/>
            <pc:sldMk cId="80794107" sldId="651"/>
            <ac:spMk id="3" creationId="{1ADF99E0-63C4-4A08-9153-70E4307D7CB6}"/>
          </ac:spMkLst>
        </pc:spChg>
        <pc:spChg chg="mod">
          <ac:chgData name="Stewart, Nick Ronald Paul" userId="6b87ba09-d33d-458b-987e-db4d53494fc1" providerId="ADAL" clId="{995B9716-3C32-443F-9FEA-6BBF83F1D422}" dt="2023-08-29T20:25:36.682" v="109" actId="20577"/>
          <ac:spMkLst>
            <pc:docMk/>
            <pc:sldMk cId="80794107" sldId="651"/>
            <ac:spMk id="4" creationId="{4015DA7C-69F5-A4C6-0519-4111D6A24876}"/>
          </ac:spMkLst>
        </pc:spChg>
        <pc:spChg chg="add del mod">
          <ac:chgData name="Stewart, Nick Ronald Paul" userId="6b87ba09-d33d-458b-987e-db4d53494fc1" providerId="ADAL" clId="{995B9716-3C32-443F-9FEA-6BBF83F1D422}" dt="2023-08-29T20:25:21.945" v="74" actId="478"/>
          <ac:spMkLst>
            <pc:docMk/>
            <pc:sldMk cId="80794107" sldId="651"/>
            <ac:spMk id="6" creationId="{7593AAEB-4FEF-1B9D-21C6-2D4670031CE0}"/>
          </ac:spMkLst>
        </pc:spChg>
      </pc:sldChg>
      <pc:sldChg chg="delSp modSp del mod">
        <pc:chgData name="Stewart, Nick Ronald Paul" userId="6b87ba09-d33d-458b-987e-db4d53494fc1" providerId="ADAL" clId="{995B9716-3C32-443F-9FEA-6BBF83F1D422}" dt="2023-08-29T20:24:50.779" v="72" actId="47"/>
        <pc:sldMkLst>
          <pc:docMk/>
          <pc:sldMk cId="3828080019" sldId="711"/>
        </pc:sldMkLst>
        <pc:spChg chg="del mod">
          <ac:chgData name="Stewart, Nick Ronald Paul" userId="6b87ba09-d33d-458b-987e-db4d53494fc1" providerId="ADAL" clId="{995B9716-3C32-443F-9FEA-6BBF83F1D422}" dt="2023-08-29T17:31:21.406" v="3" actId="478"/>
          <ac:spMkLst>
            <pc:docMk/>
            <pc:sldMk cId="3828080019" sldId="711"/>
            <ac:spMk id="2" creationId="{0681BE94-5FA8-A20F-EB49-5EE1998E66E6}"/>
          </ac:spMkLst>
        </pc:spChg>
      </pc:sldChg>
      <pc:sldChg chg="del">
        <pc:chgData name="Stewart, Nick Ronald Paul" userId="6b87ba09-d33d-458b-987e-db4d53494fc1" providerId="ADAL" clId="{995B9716-3C32-443F-9FEA-6BBF83F1D422}" dt="2023-08-29T20:25:41.611" v="110" actId="47"/>
        <pc:sldMkLst>
          <pc:docMk/>
          <pc:sldMk cId="3913562408" sldId="718"/>
        </pc:sldMkLst>
      </pc:sldChg>
      <pc:sldChg chg="modSp mod">
        <pc:chgData name="Stewart, Nick Ronald Paul" userId="6b87ba09-d33d-458b-987e-db4d53494fc1" providerId="ADAL" clId="{995B9716-3C32-443F-9FEA-6BBF83F1D422}" dt="2023-08-29T17:30:35.459" v="0" actId="20577"/>
        <pc:sldMkLst>
          <pc:docMk/>
          <pc:sldMk cId="569451579" sldId="732"/>
        </pc:sldMkLst>
        <pc:spChg chg="mod">
          <ac:chgData name="Stewart, Nick Ronald Paul" userId="6b87ba09-d33d-458b-987e-db4d53494fc1" providerId="ADAL" clId="{995B9716-3C32-443F-9FEA-6BBF83F1D422}" dt="2023-08-29T17:30:35.459" v="0" actId="20577"/>
          <ac:spMkLst>
            <pc:docMk/>
            <pc:sldMk cId="569451579" sldId="732"/>
            <ac:spMk id="3" creationId="{B1D0721A-1ECC-AE03-7152-F906B2D4CCD9}"/>
          </ac:spMkLst>
        </pc:spChg>
      </pc:sldChg>
      <pc:sldChg chg="del">
        <pc:chgData name="Stewart, Nick Ronald Paul" userId="6b87ba09-d33d-458b-987e-db4d53494fc1" providerId="ADAL" clId="{995B9716-3C32-443F-9FEA-6BBF83F1D422}" dt="2023-08-29T17:30:45.942" v="1" actId="2696"/>
        <pc:sldMkLst>
          <pc:docMk/>
          <pc:sldMk cId="1587978903" sldId="735"/>
        </pc:sldMkLst>
      </pc:sldChg>
      <pc:sldChg chg="modSp mod">
        <pc:chgData name="Stewart, Nick Ronald Paul" userId="6b87ba09-d33d-458b-987e-db4d53494fc1" providerId="ADAL" clId="{995B9716-3C32-443F-9FEA-6BBF83F1D422}" dt="2023-08-29T20:29:02.729" v="180" actId="20577"/>
        <pc:sldMkLst>
          <pc:docMk/>
          <pc:sldMk cId="910538913" sldId="820"/>
        </pc:sldMkLst>
        <pc:spChg chg="mod">
          <ac:chgData name="Stewart, Nick Ronald Paul" userId="6b87ba09-d33d-458b-987e-db4d53494fc1" providerId="ADAL" clId="{995B9716-3C32-443F-9FEA-6BBF83F1D422}" dt="2023-08-29T20:29:02.729" v="180" actId="20577"/>
          <ac:spMkLst>
            <pc:docMk/>
            <pc:sldMk cId="910538913" sldId="820"/>
            <ac:spMk id="3" creationId="{1ADF99E0-63C4-4A08-9153-70E4307D7CB6}"/>
          </ac:spMkLst>
        </pc:spChg>
        <pc:spChg chg="mod">
          <ac:chgData name="Stewart, Nick Ronald Paul" userId="6b87ba09-d33d-458b-987e-db4d53494fc1" providerId="ADAL" clId="{995B9716-3C32-443F-9FEA-6BBF83F1D422}" dt="2023-08-29T20:26:17.293" v="153" actId="20577"/>
          <ac:spMkLst>
            <pc:docMk/>
            <pc:sldMk cId="910538913" sldId="820"/>
            <ac:spMk id="4" creationId="{4015DA7C-69F5-A4C6-0519-4111D6A24876}"/>
          </ac:spMkLst>
        </pc:spChg>
      </pc:sldChg>
      <pc:sldChg chg="modSp mod">
        <pc:chgData name="Stewart, Nick Ronald Paul" userId="6b87ba09-d33d-458b-987e-db4d53494fc1" providerId="ADAL" clId="{995B9716-3C32-443F-9FEA-6BBF83F1D422}" dt="2023-08-29T20:28:52.431" v="176" actId="20577"/>
        <pc:sldMkLst>
          <pc:docMk/>
          <pc:sldMk cId="2215778111" sldId="821"/>
        </pc:sldMkLst>
        <pc:spChg chg="mod">
          <ac:chgData name="Stewart, Nick Ronald Paul" userId="6b87ba09-d33d-458b-987e-db4d53494fc1" providerId="ADAL" clId="{995B9716-3C32-443F-9FEA-6BBF83F1D422}" dt="2023-08-29T20:28:52.431" v="176" actId="20577"/>
          <ac:spMkLst>
            <pc:docMk/>
            <pc:sldMk cId="2215778111" sldId="821"/>
            <ac:spMk id="4" creationId="{4015DA7C-69F5-A4C6-0519-4111D6A24876}"/>
          </ac:spMkLst>
        </pc:spChg>
      </pc:sldChg>
      <pc:sldChg chg="new del">
        <pc:chgData name="Stewart, Nick Ronald Paul" userId="6b87ba09-d33d-458b-987e-db4d53494fc1" providerId="ADAL" clId="{995B9716-3C32-443F-9FEA-6BBF83F1D422}" dt="2023-08-29T20:28:27.683" v="158" actId="47"/>
        <pc:sldMkLst>
          <pc:docMk/>
          <pc:sldMk cId="2373597140" sldId="8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218D3-B69C-4E6E-B447-5397F35F9320}"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AFD1D-5AC2-4ED3-8592-19B9BD1D7EEB}" type="slidenum">
              <a:rPr lang="en-US" smtClean="0"/>
              <a:t>‹#›</a:t>
            </a:fld>
            <a:endParaRPr lang="en-US"/>
          </a:p>
        </p:txBody>
      </p:sp>
    </p:spTree>
    <p:extLst>
      <p:ext uri="{BB962C8B-B14F-4D97-AF65-F5344CB8AC3E}">
        <p14:creationId xmlns:p14="http://schemas.microsoft.com/office/powerpoint/2010/main" val="759438612"/>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1</a:t>
            </a:fld>
            <a:endParaRPr lang="en-US"/>
          </a:p>
        </p:txBody>
      </p:sp>
    </p:spTree>
    <p:extLst>
      <p:ext uri="{BB962C8B-B14F-4D97-AF65-F5344CB8AC3E}">
        <p14:creationId xmlns:p14="http://schemas.microsoft.com/office/powerpoint/2010/main" val="351899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4</a:t>
            </a:fld>
            <a:endParaRPr lang="en-US"/>
          </a:p>
        </p:txBody>
      </p:sp>
    </p:spTree>
    <p:extLst>
      <p:ext uri="{BB962C8B-B14F-4D97-AF65-F5344CB8AC3E}">
        <p14:creationId xmlns:p14="http://schemas.microsoft.com/office/powerpoint/2010/main" val="225580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6</a:t>
            </a:fld>
            <a:endParaRPr lang="en-US"/>
          </a:p>
        </p:txBody>
      </p:sp>
    </p:spTree>
    <p:extLst>
      <p:ext uri="{BB962C8B-B14F-4D97-AF65-F5344CB8AC3E}">
        <p14:creationId xmlns:p14="http://schemas.microsoft.com/office/powerpoint/2010/main" val="28505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Values</a:t>
            </a:r>
            <a:endParaRPr lang="en-US" dirty="0"/>
          </a:p>
          <a:p>
            <a:r>
              <a:rPr lang="en-US" dirty="0"/>
              <a:t>Total patient care, including mind, body and spirit</a:t>
            </a:r>
            <a:endParaRPr lang="en-US" dirty="0">
              <a:cs typeface="Calibri"/>
            </a:endParaRPr>
          </a:p>
          <a:p>
            <a:r>
              <a:rPr lang="en-US" dirty="0"/>
              <a:t>Excellence in education and research</a:t>
            </a:r>
            <a:endParaRPr lang="en-US" dirty="0">
              <a:cs typeface="Calibri"/>
            </a:endParaRPr>
          </a:p>
          <a:p>
            <a:r>
              <a:rPr lang="en-US" dirty="0"/>
              <a:t>Interdisciplinary collaboration </a:t>
            </a:r>
            <a:endParaRPr lang="en-US" dirty="0">
              <a:cs typeface="Calibri"/>
            </a:endParaRPr>
          </a:p>
          <a:p>
            <a:r>
              <a:rPr lang="en-US" dirty="0"/>
              <a:t>Quality of care and respect for life of all </a:t>
            </a:r>
            <a:endParaRPr lang="en-US" dirty="0">
              <a:cs typeface="Calibri"/>
            </a:endParaRPr>
          </a:p>
          <a:p>
            <a:r>
              <a:rPr lang="en-US" dirty="0"/>
              <a:t>Charity, equality and justice in health care</a:t>
            </a:r>
            <a:endParaRPr lang="en-US" dirty="0">
              <a:cs typeface="Calibri"/>
            </a:endParaRPr>
          </a:p>
          <a:p>
            <a:r>
              <a:rPr lang="en-US" dirty="0"/>
              <a:t>Leadership in health promotion and wellness</a:t>
            </a:r>
            <a:endParaRPr lang="en-US" dirty="0">
              <a:cs typeface="Calibri"/>
            </a:endParaRPr>
          </a:p>
          <a:p>
            <a:r>
              <a:rPr lang="en-US" dirty="0"/>
              <a:t>An internal community of mutual trust and respect</a:t>
            </a:r>
            <a:endParaRPr lang="en-US" dirty="0">
              <a:cs typeface="Calibri"/>
            </a:endParaRPr>
          </a:p>
        </p:txBody>
      </p:sp>
      <p:sp>
        <p:nvSpPr>
          <p:cNvPr id="4" name="Slide Number Placeholder 3"/>
          <p:cNvSpPr>
            <a:spLocks noGrp="1"/>
          </p:cNvSpPr>
          <p:nvPr>
            <p:ph type="sldNum" sz="quarter" idx="5"/>
          </p:nvPr>
        </p:nvSpPr>
        <p:spPr/>
        <p:txBody>
          <a:bodyPr/>
          <a:lstStyle/>
          <a:p>
            <a:fld id="{11EAFD1D-5AC2-4ED3-8592-19B9BD1D7EEB}" type="slidenum">
              <a:rPr lang="en-US" smtClean="0"/>
              <a:t>8</a:t>
            </a:fld>
            <a:endParaRPr lang="en-US"/>
          </a:p>
        </p:txBody>
      </p:sp>
    </p:spTree>
    <p:extLst>
      <p:ext uri="{BB962C8B-B14F-4D97-AF65-F5344CB8AC3E}">
        <p14:creationId xmlns:p14="http://schemas.microsoft.com/office/powerpoint/2010/main" val="3793843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innovative care, education, and research to facilitate transformation of the healthcare system. Prepare health care professionals for the complex health care environment and care of today's patients in a safe, competent manner. </a:t>
            </a:r>
          </a:p>
          <a:p>
            <a:r>
              <a:rPr lang="en-US" dirty="0"/>
              <a:t>Within </a:t>
            </a:r>
            <a:r>
              <a:rPr lang="en-US" dirty="0" err="1"/>
              <a:t>NudgeU</a:t>
            </a:r>
            <a:r>
              <a:rPr lang="en-US" dirty="0"/>
              <a:t>, activities and simulations will be developed to promote interdisciplinary, collaborative care among the health care practitioners. </a:t>
            </a:r>
            <a:endParaRPr lang="en-US" dirty="0">
              <a:cs typeface="Calibri"/>
            </a:endParaRPr>
          </a:p>
          <a:p>
            <a:r>
              <a:rPr lang="en-US" dirty="0" err="1"/>
              <a:t>NudgeU</a:t>
            </a:r>
            <a:r>
              <a:rPr lang="en-US" dirty="0"/>
              <a:t> will provide authentic experiences to test strategies, and prepare and assess learners using simulations in a variety of platforms, e.g. patient simulators, actors/actresses, virtual reality multimedia, and other methods. </a:t>
            </a:r>
            <a:endParaRPr lang="en-US" dirty="0">
              <a:cs typeface="Calibri"/>
            </a:endParaRPr>
          </a:p>
          <a:p>
            <a:r>
              <a:rPr lang="en-US" dirty="0" err="1"/>
              <a:t>NudgeU</a:t>
            </a:r>
            <a:r>
              <a:rPr lang="en-US" dirty="0"/>
              <a:t> will consult with leaders to conduct problem assessments and recommend cognitive, psychomotor, and affective solutions.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1EAFD1D-5AC2-4ED3-8592-19B9BD1D7EEB}" type="slidenum">
              <a:rPr lang="en-US" smtClean="0"/>
              <a:t>9</a:t>
            </a:fld>
            <a:endParaRPr lang="en-US"/>
          </a:p>
        </p:txBody>
      </p:sp>
    </p:spTree>
    <p:extLst>
      <p:ext uri="{BB962C8B-B14F-4D97-AF65-F5344CB8AC3E}">
        <p14:creationId xmlns:p14="http://schemas.microsoft.com/office/powerpoint/2010/main" val="3256794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11</a:t>
            </a:fld>
            <a:endParaRPr lang="en-US"/>
          </a:p>
        </p:txBody>
      </p:sp>
    </p:spTree>
    <p:extLst>
      <p:ext uri="{BB962C8B-B14F-4D97-AF65-F5344CB8AC3E}">
        <p14:creationId xmlns:p14="http://schemas.microsoft.com/office/powerpoint/2010/main" val="118761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15</a:t>
            </a:fld>
            <a:endParaRPr lang="en-US"/>
          </a:p>
        </p:txBody>
      </p:sp>
    </p:spTree>
    <p:extLst>
      <p:ext uri="{BB962C8B-B14F-4D97-AF65-F5344CB8AC3E}">
        <p14:creationId xmlns:p14="http://schemas.microsoft.com/office/powerpoint/2010/main" val="57375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a:t>
            </a:r>
            <a:r>
              <a:rPr lang="en-US" b="1"/>
              <a:t>overall</a:t>
            </a:r>
            <a:r>
              <a:rPr lang="en-US"/>
              <a:t> goals are to use innovation (click), education (click), and research (click) to facilitate transformation of the HealthCare system.  </a:t>
            </a:r>
          </a:p>
          <a:p>
            <a:endParaRPr lang="en-US" dirty="0">
              <a:cs typeface="Calibri"/>
            </a:endParaRPr>
          </a:p>
        </p:txBody>
      </p:sp>
      <p:sp>
        <p:nvSpPr>
          <p:cNvPr id="4" name="Slide Number Placeholder 3"/>
          <p:cNvSpPr>
            <a:spLocks noGrp="1"/>
          </p:cNvSpPr>
          <p:nvPr>
            <p:ph type="sldNum" sz="quarter" idx="5"/>
          </p:nvPr>
        </p:nvSpPr>
        <p:spPr/>
        <p:txBody>
          <a:bodyPr/>
          <a:lstStyle/>
          <a:p>
            <a:fld id="{11EAFD1D-5AC2-4ED3-8592-19B9BD1D7EEB}" type="slidenum">
              <a:rPr lang="en-US" smtClean="0"/>
              <a:t>17</a:t>
            </a:fld>
            <a:endParaRPr lang="en-US"/>
          </a:p>
        </p:txBody>
      </p:sp>
    </p:spTree>
    <p:extLst>
      <p:ext uri="{BB962C8B-B14F-4D97-AF65-F5344CB8AC3E}">
        <p14:creationId xmlns:p14="http://schemas.microsoft.com/office/powerpoint/2010/main" val="1451699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55350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357759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971760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1005809" y="5533046"/>
            <a:ext cx="15885192" cy="2228988"/>
          </a:xfrm>
        </p:spPr>
        <p:txBody>
          <a:bodyPr anchor="ctr">
            <a:normAutofit/>
          </a:bodyPr>
          <a:lstStyle>
            <a:lvl1pPr>
              <a:lnSpc>
                <a:spcPct val="90000"/>
              </a:lnSpc>
              <a:defRPr sz="6600" b="1" i="0" spc="0" baseline="0">
                <a:solidFill>
                  <a:schemeClr val="bg1"/>
                </a:solidFill>
                <a:latin typeface="Arial"/>
                <a:cs typeface="Arial"/>
              </a:defRPr>
            </a:lvl1pPr>
          </a:lstStyle>
          <a:p>
            <a:r>
              <a:rPr lang="en-US"/>
              <a:t>Unnecessarily extra long title of presentation</a:t>
            </a:r>
          </a:p>
        </p:txBody>
      </p:sp>
      <p:sp>
        <p:nvSpPr>
          <p:cNvPr id="9" name="Text Placeholder 19"/>
          <p:cNvSpPr>
            <a:spLocks noGrp="1"/>
          </p:cNvSpPr>
          <p:nvPr>
            <p:ph type="body" sz="quarter" idx="11" hasCustomPrompt="1"/>
          </p:nvPr>
        </p:nvSpPr>
        <p:spPr>
          <a:xfrm>
            <a:off x="1061390" y="4951928"/>
            <a:ext cx="15829613" cy="504824"/>
          </a:xfrm>
        </p:spPr>
        <p:txBody>
          <a:bodyPr anchor="ctr">
            <a:noAutofit/>
          </a:bodyPr>
          <a:lstStyle>
            <a:lvl1pPr marL="0" indent="0">
              <a:buNone/>
              <a:defRPr sz="2700" b="0" spc="0" baseline="0">
                <a:solidFill>
                  <a:srgbClr val="A6A6A6"/>
                </a:solidFill>
                <a:latin typeface="Arial"/>
                <a:cs typeface="Arial"/>
              </a:defRPr>
            </a:lvl1pPr>
          </a:lstStyle>
          <a:p>
            <a:pPr lvl="0"/>
            <a:r>
              <a:rPr lang="en-US"/>
              <a:t>SUBHEAD OR , DEPARTMENT, OR UNIT</a:t>
            </a:r>
          </a:p>
        </p:txBody>
      </p:sp>
      <p:sp>
        <p:nvSpPr>
          <p:cNvPr id="6" name="Rectangle 5"/>
          <p:cNvSpPr/>
          <p:nvPr userDrawn="1"/>
        </p:nvSpPr>
        <p:spPr>
          <a:xfrm>
            <a:off x="1242031" y="-108854"/>
            <a:ext cx="1901219" cy="414976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pic>
        <p:nvPicPr>
          <p:cNvPr id="8" name="Picture 7" descr="tab-rgb.eps">
            <a:extLst>
              <a:ext uri="{FF2B5EF4-FFF2-40B4-BE49-F238E27FC236}">
                <a16:creationId xmlns:a16="http://schemas.microsoft.com/office/drawing/2014/main" id="{74E4F646-EB1B-48D3-8F72-67A6AFD2B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9921" y="2508672"/>
            <a:ext cx="1005432" cy="1276131"/>
          </a:xfrm>
          <a:prstGeom prst="rect">
            <a:avLst/>
          </a:prstGeom>
        </p:spPr>
      </p:pic>
    </p:spTree>
    <p:extLst>
      <p:ext uri="{BB962C8B-B14F-4D97-AF65-F5344CB8AC3E}">
        <p14:creationId xmlns:p14="http://schemas.microsoft.com/office/powerpoint/2010/main" val="24478531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0057" y="214637"/>
            <a:ext cx="16008782" cy="1398131"/>
          </a:xfrm>
        </p:spPr>
        <p:txBody>
          <a:bodyPr>
            <a:normAutofit/>
          </a:bodyPr>
          <a:lstStyle>
            <a:lvl1pPr>
              <a:defRPr sz="6600" b="1" i="0" cap="none" spc="0">
                <a:solidFill>
                  <a:srgbClr val="990000"/>
                </a:solidFill>
                <a:latin typeface="+mn-lt"/>
                <a:cs typeface="Arial"/>
              </a:defRPr>
            </a:lvl1pPr>
          </a:lstStyle>
          <a:p>
            <a:r>
              <a:rPr lang="en-US"/>
              <a:t>Click to edit master title style</a:t>
            </a:r>
          </a:p>
        </p:txBody>
      </p:sp>
      <p:sp>
        <p:nvSpPr>
          <p:cNvPr id="4" name="TextBox 3"/>
          <p:cNvSpPr txBox="1"/>
          <p:nvPr userDrawn="1"/>
        </p:nvSpPr>
        <p:spPr>
          <a:xfrm>
            <a:off x="7112002" y="7082120"/>
            <a:ext cx="184731" cy="646331"/>
          </a:xfrm>
          <a:prstGeom prst="rect">
            <a:avLst/>
          </a:prstGeom>
          <a:noFill/>
        </p:spPr>
        <p:txBody>
          <a:bodyPr wrap="none" rtlCol="0">
            <a:spAutoFit/>
          </a:bodyPr>
          <a:lstStyle/>
          <a:p>
            <a:endParaRPr lang="en-US" sz="3600"/>
          </a:p>
        </p:txBody>
      </p:sp>
      <p:sp>
        <p:nvSpPr>
          <p:cNvPr id="7" name="Text Placeholder 2"/>
          <p:cNvSpPr>
            <a:spLocks noGrp="1"/>
          </p:cNvSpPr>
          <p:nvPr>
            <p:ph idx="1" hasCustomPrompt="1"/>
          </p:nvPr>
        </p:nvSpPr>
        <p:spPr>
          <a:xfrm>
            <a:off x="1037648" y="1901954"/>
            <a:ext cx="16031189" cy="7149299"/>
          </a:xfrm>
          <a:prstGeom prst="rect">
            <a:avLst/>
          </a:prstGeom>
        </p:spPr>
        <p:txBody>
          <a:bodyPr vert="horz" lIns="91440" tIns="45720" rIns="91440" bIns="45720" rtlCol="0">
            <a:normAutofit/>
          </a:bodyPr>
          <a:lstStyle>
            <a:lvl1pPr marL="685784" marR="0" indent="-685784" algn="l" defTabSz="914378" rtl="0" eaLnBrk="1" fontAlgn="auto" latinLnBrk="0" hangingPunct="1">
              <a:lnSpc>
                <a:spcPct val="100000"/>
              </a:lnSpc>
              <a:spcBef>
                <a:spcPts val="0"/>
              </a:spcBef>
              <a:spcAft>
                <a:spcPts val="3600"/>
              </a:spcAft>
              <a:buClr>
                <a:schemeClr val="tx1">
                  <a:lumMod val="50000"/>
                  <a:lumOff val="50000"/>
                </a:schemeClr>
              </a:buClr>
              <a:buSzPct val="100000"/>
              <a:buFont typeface="Arial" panose="020B0604020202020204" pitchFamily="34" charset="0"/>
              <a:buChar char="•"/>
              <a:tabLst/>
              <a:defRPr sz="3600">
                <a:solidFill>
                  <a:schemeClr val="tx1"/>
                </a:solidFill>
                <a:latin typeface="BentonSans Book" panose="02000503000000020004" pitchFamily="50" charset="0"/>
                <a:cs typeface="Arial"/>
              </a:defRPr>
            </a:lvl1pPr>
            <a:lvl2pPr>
              <a:lnSpc>
                <a:spcPct val="100000"/>
              </a:lnSpc>
              <a:defRPr sz="3200">
                <a:solidFill>
                  <a:srgbClr val="404041"/>
                </a:solidFill>
                <a:latin typeface="Arial"/>
                <a:cs typeface="Arial"/>
              </a:defRPr>
            </a:lvl2pPr>
            <a:lvl3pPr>
              <a:lnSpc>
                <a:spcPct val="100000"/>
              </a:lnSpc>
              <a:defRPr sz="3200">
                <a:solidFill>
                  <a:srgbClr val="404041"/>
                </a:solidFill>
                <a:latin typeface="Arial"/>
                <a:cs typeface="Arial"/>
              </a:defRPr>
            </a:lvl3pPr>
            <a:lvl4pPr>
              <a:lnSpc>
                <a:spcPct val="100000"/>
              </a:lnSpc>
              <a:defRPr sz="3200">
                <a:solidFill>
                  <a:srgbClr val="404041"/>
                </a:solidFill>
                <a:latin typeface="Arial"/>
                <a:cs typeface="Arial"/>
              </a:defRPr>
            </a:lvl4pPr>
            <a:lvl5pPr>
              <a:lnSpc>
                <a:spcPct val="100000"/>
              </a:lnSpc>
              <a:defRPr sz="3200">
                <a:solidFill>
                  <a:srgbClr val="404041"/>
                </a:solidFill>
                <a:latin typeface="Arial"/>
                <a:cs typeface="Arial"/>
              </a:defRPr>
            </a:lvl5pPr>
          </a:lstStyle>
          <a:p>
            <a:pPr lvl="0"/>
            <a:r>
              <a:rPr lang="en-US"/>
              <a:t>Click to edit master subtitle style</a:t>
            </a:r>
          </a:p>
        </p:txBody>
      </p:sp>
      <p:grpSp>
        <p:nvGrpSpPr>
          <p:cNvPr id="12" name="Group 11"/>
          <p:cNvGrpSpPr/>
          <p:nvPr userDrawn="1"/>
        </p:nvGrpSpPr>
        <p:grpSpPr>
          <a:xfrm>
            <a:off x="-61575" y="9323036"/>
            <a:ext cx="18457334" cy="1057926"/>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pic>
          <p:nvPicPr>
            <p:cNvPr id="16" name="Picture 15" descr="tab-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
        <p:nvSpPr>
          <p:cNvPr id="17" name="TextBox 16">
            <a:extLst>
              <a:ext uri="{FF2B5EF4-FFF2-40B4-BE49-F238E27FC236}">
                <a16:creationId xmlns:a16="http://schemas.microsoft.com/office/drawing/2014/main" id="{3CE51EE9-4586-42CD-A44D-D63FF306BB41}"/>
              </a:ext>
            </a:extLst>
          </p:cNvPr>
          <p:cNvSpPr txBox="1"/>
          <p:nvPr userDrawn="1"/>
        </p:nvSpPr>
        <p:spPr>
          <a:xfrm>
            <a:off x="2045000" y="9654964"/>
            <a:ext cx="8017752" cy="461665"/>
          </a:xfrm>
          <a:prstGeom prst="rect">
            <a:avLst/>
          </a:prstGeom>
          <a:noFill/>
        </p:spPr>
        <p:txBody>
          <a:bodyPr wrap="square" rtlCol="0" anchor="ct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b="1">
                <a:solidFill>
                  <a:srgbClr val="FFFFFF"/>
                </a:solidFill>
              </a:rPr>
              <a:t>INDIANA UNIVERSITY </a:t>
            </a:r>
            <a:r>
              <a:rPr lang="en-US" sz="2400">
                <a:solidFill>
                  <a:srgbClr val="FFFFFF"/>
                </a:solidFill>
              </a:rPr>
              <a:t>| SCHOOL OF MEDICINE</a:t>
            </a:r>
          </a:p>
        </p:txBody>
      </p:sp>
    </p:spTree>
    <p:extLst>
      <p:ext uri="{BB962C8B-B14F-4D97-AF65-F5344CB8AC3E}">
        <p14:creationId xmlns:p14="http://schemas.microsoft.com/office/powerpoint/2010/main" val="391019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2757382" y="4781021"/>
            <a:ext cx="184731" cy="646331"/>
          </a:xfrm>
          <a:prstGeom prst="rect">
            <a:avLst/>
          </a:prstGeom>
          <a:noFill/>
        </p:spPr>
        <p:txBody>
          <a:bodyPr wrap="none" rtlCol="0">
            <a:spAutoFit/>
          </a:bodyPr>
          <a:lstStyle/>
          <a:p>
            <a:endParaRPr lang="en-US" sz="3600"/>
          </a:p>
        </p:txBody>
      </p:sp>
      <p:sp>
        <p:nvSpPr>
          <p:cNvPr id="10" name="TextBox 9"/>
          <p:cNvSpPr txBox="1"/>
          <p:nvPr userDrawn="1"/>
        </p:nvSpPr>
        <p:spPr>
          <a:xfrm>
            <a:off x="2757382" y="4781021"/>
            <a:ext cx="184731" cy="646331"/>
          </a:xfrm>
          <a:prstGeom prst="rect">
            <a:avLst/>
          </a:prstGeom>
          <a:noFill/>
        </p:spPr>
        <p:txBody>
          <a:bodyPr wrap="none" rtlCol="0">
            <a:spAutoFit/>
          </a:bodyPr>
          <a:lstStyle/>
          <a:p>
            <a:endParaRPr lang="en-US" sz="3600"/>
          </a:p>
        </p:txBody>
      </p:sp>
      <p:sp>
        <p:nvSpPr>
          <p:cNvPr id="11" name="TextBox 10"/>
          <p:cNvSpPr txBox="1"/>
          <p:nvPr userDrawn="1"/>
        </p:nvSpPr>
        <p:spPr>
          <a:xfrm>
            <a:off x="2757382" y="4781021"/>
            <a:ext cx="184731" cy="646331"/>
          </a:xfrm>
          <a:prstGeom prst="rect">
            <a:avLst/>
          </a:prstGeom>
          <a:noFill/>
        </p:spPr>
        <p:txBody>
          <a:bodyPr wrap="none" rtlCol="0">
            <a:spAutoFit/>
          </a:bodyPr>
          <a:lstStyle/>
          <a:p>
            <a:endParaRPr lang="en-US" sz="3600"/>
          </a:p>
        </p:txBody>
      </p:sp>
      <p:sp>
        <p:nvSpPr>
          <p:cNvPr id="14" name="Title 13"/>
          <p:cNvSpPr>
            <a:spLocks noGrp="1"/>
          </p:cNvSpPr>
          <p:nvPr>
            <p:ph type="title" hasCustomPrompt="1"/>
          </p:nvPr>
        </p:nvSpPr>
        <p:spPr>
          <a:xfrm>
            <a:off x="1013388" y="4549044"/>
            <a:ext cx="13604964" cy="1313820"/>
          </a:xfrm>
        </p:spPr>
        <p:txBody>
          <a:bodyPr anchor="ctr">
            <a:noAutofit/>
          </a:bodyPr>
          <a:lstStyle>
            <a:lvl1pPr>
              <a:defRPr sz="8001" b="1" i="0" spc="0" baseline="0">
                <a:solidFill>
                  <a:srgbClr val="FFFFFF"/>
                </a:solidFill>
                <a:latin typeface="BentonSans Black" panose="02000503000000020004" pitchFamily="50" charset="0"/>
                <a:cs typeface="Arial"/>
              </a:defRPr>
            </a:lvl1pPr>
          </a:lstStyle>
          <a:p>
            <a:r>
              <a:rPr lang="en-US"/>
              <a:t>Section Heading</a:t>
            </a:r>
          </a:p>
        </p:txBody>
      </p:sp>
      <p:sp>
        <p:nvSpPr>
          <p:cNvPr id="20" name="Text Placeholder 19"/>
          <p:cNvSpPr>
            <a:spLocks noGrp="1"/>
          </p:cNvSpPr>
          <p:nvPr>
            <p:ph type="body" sz="quarter" idx="10" hasCustomPrompt="1"/>
          </p:nvPr>
        </p:nvSpPr>
        <p:spPr>
          <a:xfrm>
            <a:off x="1052264" y="4062680"/>
            <a:ext cx="7400924" cy="504824"/>
          </a:xfrm>
        </p:spPr>
        <p:txBody>
          <a:bodyPr anchor="ctr">
            <a:noAutofit/>
          </a:bodyPr>
          <a:lstStyle>
            <a:lvl1pPr marL="0" indent="0">
              <a:buNone/>
              <a:defRPr sz="2801" b="1" i="0" spc="100" baseline="0">
                <a:solidFill>
                  <a:srgbClr val="A6A6A6"/>
                </a:solidFill>
                <a:latin typeface="BentonSans Black" panose="02000503000000020004" pitchFamily="50" charset="0"/>
                <a:cs typeface="Arial"/>
              </a:defRPr>
            </a:lvl1pPr>
          </a:lstStyle>
          <a:p>
            <a:pPr lvl="0"/>
            <a:r>
              <a:rPr lang="en-US"/>
              <a:t>SECTION NUMBER OR SUBTITLE</a:t>
            </a:r>
          </a:p>
        </p:txBody>
      </p:sp>
      <p:sp>
        <p:nvSpPr>
          <p:cNvPr id="4" name="Rectangle 3"/>
          <p:cNvSpPr/>
          <p:nvPr userDrawn="1"/>
        </p:nvSpPr>
        <p:spPr>
          <a:xfrm>
            <a:off x="2" y="4062679"/>
            <a:ext cx="381000" cy="1906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12345666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56770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00668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46BD77-3795-47CB-9737-1A1B8943A9D3}"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FB915-7DA5-40C4-8306-2D47C6CF4D16}" type="slidenum">
              <a:rPr lang="en-US" smtClean="0"/>
              <a:t>‹#›</a:t>
            </a:fld>
            <a:endParaRPr lang="en-US"/>
          </a:p>
        </p:txBody>
      </p:sp>
      <p:grpSp>
        <p:nvGrpSpPr>
          <p:cNvPr id="8" name="Group 7">
            <a:extLst>
              <a:ext uri="{FF2B5EF4-FFF2-40B4-BE49-F238E27FC236}">
                <a16:creationId xmlns:a16="http://schemas.microsoft.com/office/drawing/2014/main" id="{3BB771C5-1B2C-F168-B47C-DDF01165E700}"/>
              </a:ext>
            </a:extLst>
          </p:cNvPr>
          <p:cNvGrpSpPr/>
          <p:nvPr userDrawn="1"/>
        </p:nvGrpSpPr>
        <p:grpSpPr>
          <a:xfrm>
            <a:off x="-61575" y="9323036"/>
            <a:ext cx="18457334" cy="1057926"/>
            <a:chOff x="-30788" y="4661517"/>
            <a:chExt cx="9228667" cy="528963"/>
          </a:xfrm>
        </p:grpSpPr>
        <p:sp>
          <p:nvSpPr>
            <p:cNvPr id="9" name="Rectangle 8">
              <a:extLst>
                <a:ext uri="{FF2B5EF4-FFF2-40B4-BE49-F238E27FC236}">
                  <a16:creationId xmlns:a16="http://schemas.microsoft.com/office/drawing/2014/main" id="{4BD8C605-9AFE-18EC-F28F-DA2C06FFDA45}"/>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0" name="Rectangle 9">
              <a:extLst>
                <a:ext uri="{FF2B5EF4-FFF2-40B4-BE49-F238E27FC236}">
                  <a16:creationId xmlns:a16="http://schemas.microsoft.com/office/drawing/2014/main" id="{04EFA265-0879-979D-E3A6-3D377621FD53}"/>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pic>
          <p:nvPicPr>
            <p:cNvPr id="11" name="Picture 10" descr="tab-rgb.eps">
              <a:extLst>
                <a:ext uri="{FF2B5EF4-FFF2-40B4-BE49-F238E27FC236}">
                  <a16:creationId xmlns:a16="http://schemas.microsoft.com/office/drawing/2014/main" id="{72900DA1-AD1F-5296-14FB-90F261FF8E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
        <p:nvSpPr>
          <p:cNvPr id="12" name="TextBox 11">
            <a:extLst>
              <a:ext uri="{FF2B5EF4-FFF2-40B4-BE49-F238E27FC236}">
                <a16:creationId xmlns:a16="http://schemas.microsoft.com/office/drawing/2014/main" id="{5522FC73-A405-6A38-0F1F-633B4B85CB46}"/>
              </a:ext>
            </a:extLst>
          </p:cNvPr>
          <p:cNvSpPr txBox="1"/>
          <p:nvPr userDrawn="1"/>
        </p:nvSpPr>
        <p:spPr>
          <a:xfrm>
            <a:off x="2045000" y="9654964"/>
            <a:ext cx="8017752" cy="461665"/>
          </a:xfrm>
          <a:prstGeom prst="rect">
            <a:avLst/>
          </a:prstGeom>
          <a:noFill/>
        </p:spPr>
        <p:txBody>
          <a:bodyPr wrap="square" rtlCol="0" anchor="ct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b="1">
                <a:solidFill>
                  <a:srgbClr val="FFFFFF"/>
                </a:solidFill>
              </a:rPr>
              <a:t>INDIANA UNIVERSITY </a:t>
            </a:r>
            <a:r>
              <a:rPr lang="en-US" sz="2400">
                <a:solidFill>
                  <a:srgbClr val="FFFFFF"/>
                </a:solidFill>
              </a:rPr>
              <a:t>| SCHOOL OF MEDICINE</a:t>
            </a:r>
          </a:p>
        </p:txBody>
      </p:sp>
    </p:spTree>
    <p:extLst>
      <p:ext uri="{BB962C8B-B14F-4D97-AF65-F5344CB8AC3E}">
        <p14:creationId xmlns:p14="http://schemas.microsoft.com/office/powerpoint/2010/main" val="33440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46BD77-3795-47CB-9737-1A1B8943A9D3}"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34614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46BD77-3795-47CB-9737-1A1B8943A9D3}"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77326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6BD77-3795-47CB-9737-1A1B8943A9D3}"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132353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C46BD77-3795-47CB-9737-1A1B8943A9D3}"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9363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C46BD77-3795-47CB-9737-1A1B8943A9D3}"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314048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C46BD77-3795-47CB-9737-1A1B8943A9D3}" type="datetimeFigureOut">
              <a:rPr lang="en-US" smtClean="0"/>
              <a:t>8/29/2023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C0FB915-7DA5-40C4-8306-2D47C6CF4D16}" type="slidenum">
              <a:rPr lang="en-US" smtClean="0"/>
              <a:t>‹#›</a:t>
            </a:fld>
            <a:endParaRPr lang="en-US"/>
          </a:p>
        </p:txBody>
      </p:sp>
    </p:spTree>
    <p:extLst>
      <p:ext uri="{BB962C8B-B14F-4D97-AF65-F5344CB8AC3E}">
        <p14:creationId xmlns:p14="http://schemas.microsoft.com/office/powerpoint/2010/main" val="14890513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710" y="2325906"/>
            <a:ext cx="14248262" cy="2552478"/>
          </a:xfrm>
        </p:spPr>
        <p:txBody>
          <a:bodyPr>
            <a:normAutofit fontScale="90000"/>
          </a:bodyPr>
          <a:lstStyle/>
          <a:p>
            <a:r>
              <a:rPr lang="en-US" dirty="0">
                <a:latin typeface="BentonSans Regular"/>
              </a:rPr>
              <a:t>Research Recruitment and Retention (R³) Nudge Unit</a:t>
            </a:r>
            <a:br>
              <a:rPr lang="en-US" dirty="0">
                <a:latin typeface="BentonSans Regular"/>
              </a:rPr>
            </a:br>
            <a:r>
              <a:rPr lang="en-US" dirty="0">
                <a:latin typeface="BentonSans Regular"/>
              </a:rPr>
              <a:t>Day 4</a:t>
            </a:r>
            <a:endParaRPr lang="en-US" dirty="0">
              <a:latin typeface="BentonSans Regular" panose="02000503000000020004" pitchFamily="2" charset="77"/>
            </a:endParaRPr>
          </a:p>
        </p:txBody>
      </p:sp>
      <p:sp>
        <p:nvSpPr>
          <p:cNvPr id="3" name="Text Placeholder 3">
            <a:extLst>
              <a:ext uri="{FF2B5EF4-FFF2-40B4-BE49-F238E27FC236}">
                <a16:creationId xmlns:a16="http://schemas.microsoft.com/office/drawing/2014/main" id="{A36C1AC9-FEBF-DBF4-9DF3-950A6A7D9563}"/>
              </a:ext>
            </a:extLst>
          </p:cNvPr>
          <p:cNvSpPr txBox="1">
            <a:spLocks/>
          </p:cNvSpPr>
          <p:nvPr/>
        </p:nvSpPr>
        <p:spPr>
          <a:xfrm>
            <a:off x="4337522" y="6420839"/>
            <a:ext cx="11159513" cy="2095367"/>
          </a:xfrm>
          <a:prstGeom prst="rect">
            <a:avLst/>
          </a:prstGeom>
        </p:spPr>
        <p:txBody>
          <a:bodyPr vert="horz" lIns="137160" tIns="68580" rIns="137160" bIns="6858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0" baseline="0">
                <a:solidFill>
                  <a:srgbClr val="A6A6A6"/>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chemeClr val="bg1"/>
                </a:solidFill>
                <a:latin typeface="BentonSans Regular"/>
              </a:rPr>
              <a:t>Richard Holden, PhD;  </a:t>
            </a:r>
            <a:r>
              <a:rPr lang="en-US" sz="2700" b="1" dirty="0" err="1">
                <a:solidFill>
                  <a:schemeClr val="bg1"/>
                </a:solidFill>
                <a:latin typeface="BentonSans Regular"/>
              </a:rPr>
              <a:t>Malaz</a:t>
            </a:r>
            <a:r>
              <a:rPr lang="en-US" sz="2700" b="1" dirty="0">
                <a:solidFill>
                  <a:schemeClr val="bg1"/>
                </a:solidFill>
                <a:latin typeface="BentonSans Regular"/>
              </a:rPr>
              <a:t> </a:t>
            </a:r>
            <a:r>
              <a:rPr lang="en-US" sz="2700" b="1" dirty="0" err="1">
                <a:solidFill>
                  <a:schemeClr val="bg1"/>
                </a:solidFill>
                <a:latin typeface="BentonSans Regular"/>
              </a:rPr>
              <a:t>Boustani</a:t>
            </a:r>
            <a:r>
              <a:rPr lang="en-US" sz="2700" b="1" dirty="0">
                <a:solidFill>
                  <a:schemeClr val="bg1"/>
                </a:solidFill>
                <a:latin typeface="BentonSans Regular"/>
              </a:rPr>
              <a:t>, MD, MPH</a:t>
            </a:r>
          </a:p>
          <a:p>
            <a:r>
              <a:rPr lang="en-US" sz="2700" b="1" dirty="0">
                <a:solidFill>
                  <a:schemeClr val="bg1"/>
                </a:solidFill>
                <a:latin typeface="BentonSans Regular"/>
              </a:rPr>
              <a:t>The Faculty of the Agile Nudge University  </a:t>
            </a:r>
          </a:p>
          <a:p>
            <a:r>
              <a:rPr lang="en-US" sz="2700" b="1" dirty="0">
                <a:solidFill>
                  <a:schemeClr val="bg1"/>
                </a:solidFill>
                <a:latin typeface="BentonSans Regular"/>
              </a:rPr>
              <a:t>Supported by NIA</a:t>
            </a:r>
          </a:p>
        </p:txBody>
      </p:sp>
      <p:sp>
        <p:nvSpPr>
          <p:cNvPr id="6" name="Text Placeholder 3">
            <a:extLst>
              <a:ext uri="{FF2B5EF4-FFF2-40B4-BE49-F238E27FC236}">
                <a16:creationId xmlns:a16="http://schemas.microsoft.com/office/drawing/2014/main" id="{D68375A1-C44B-0936-2990-655621241150}"/>
              </a:ext>
            </a:extLst>
          </p:cNvPr>
          <p:cNvSpPr txBox="1">
            <a:spLocks/>
          </p:cNvSpPr>
          <p:nvPr/>
        </p:nvSpPr>
        <p:spPr>
          <a:xfrm>
            <a:off x="1223448" y="9609250"/>
            <a:ext cx="3339246" cy="504824"/>
          </a:xfrm>
          <a:prstGeom prst="rect">
            <a:avLst/>
          </a:prstGeom>
        </p:spPr>
        <p:txBody>
          <a:bodyPr vert="horz" lIns="137160" tIns="68580" rIns="137160" bIns="6858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0" baseline="0">
                <a:solidFill>
                  <a:srgbClr val="A6A6A6"/>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solidFill>
                <a:latin typeface="BentonSans Regular" panose="02000503000000020004" pitchFamily="2" charset="77"/>
              </a:rPr>
              <a:t>August 2023</a:t>
            </a:r>
          </a:p>
        </p:txBody>
      </p:sp>
    </p:spTree>
    <p:extLst>
      <p:ext uri="{BB962C8B-B14F-4D97-AF65-F5344CB8AC3E}">
        <p14:creationId xmlns:p14="http://schemas.microsoft.com/office/powerpoint/2010/main" val="267291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7166-1968-6C67-6EBD-F02D53042056}"/>
              </a:ext>
            </a:extLst>
          </p:cNvPr>
          <p:cNvSpPr>
            <a:spLocks noGrp="1"/>
          </p:cNvSpPr>
          <p:nvPr>
            <p:ph type="ctrTitle"/>
          </p:nvPr>
        </p:nvSpPr>
        <p:spPr/>
        <p:txBody>
          <a:bodyPr/>
          <a:lstStyle/>
          <a:p>
            <a:r>
              <a:rPr lang="en-US" dirty="0">
                <a:solidFill>
                  <a:srgbClr val="9A2A1B"/>
                </a:solidFill>
                <a:latin typeface="Calibri" panose="020F0502020204030204" pitchFamily="34" charset="0"/>
                <a:cs typeface="Calibri" panose="020F0502020204030204" pitchFamily="34" charset="0"/>
              </a:rPr>
              <a:t>R³</a:t>
            </a:r>
            <a:r>
              <a:rPr lang="en-US" dirty="0">
                <a:latin typeface="Calibri" panose="020F0502020204030204" pitchFamily="34" charset="0"/>
                <a:ea typeface="Calibri"/>
                <a:cs typeface="Calibri" panose="020F0502020204030204" pitchFamily="34" charset="0"/>
              </a:rPr>
              <a:t> NUDGE Organizational Structure</a:t>
            </a:r>
          </a:p>
        </p:txBody>
      </p:sp>
      <p:grpSp>
        <p:nvGrpSpPr>
          <p:cNvPr id="5" name="Group 4" descr="R³ NUDGE Organizational Structure">
            <a:extLst>
              <a:ext uri="{FF2B5EF4-FFF2-40B4-BE49-F238E27FC236}">
                <a16:creationId xmlns:a16="http://schemas.microsoft.com/office/drawing/2014/main" id="{1EDD7D43-F417-A079-A884-8785BB1EB3AA}"/>
              </a:ext>
            </a:extLst>
          </p:cNvPr>
          <p:cNvGrpSpPr>
            <a:grpSpLocks/>
          </p:cNvGrpSpPr>
          <p:nvPr/>
        </p:nvGrpSpPr>
        <p:grpSpPr bwMode="auto">
          <a:xfrm>
            <a:off x="3849697" y="1531188"/>
            <a:ext cx="10767245" cy="7448484"/>
            <a:chOff x="2236380" y="1545844"/>
            <a:chExt cx="7799486" cy="5395471"/>
          </a:xfrm>
        </p:grpSpPr>
        <p:grpSp>
          <p:nvGrpSpPr>
            <p:cNvPr id="6" name="Group 5">
              <a:extLst>
                <a:ext uri="{FF2B5EF4-FFF2-40B4-BE49-F238E27FC236}">
                  <a16:creationId xmlns:a16="http://schemas.microsoft.com/office/drawing/2014/main" id="{1C136D1B-4B7E-2888-0124-825C89AA5597}"/>
                </a:ext>
              </a:extLst>
            </p:cNvPr>
            <p:cNvGrpSpPr>
              <a:grpSpLocks/>
            </p:cNvGrpSpPr>
            <p:nvPr/>
          </p:nvGrpSpPr>
          <p:grpSpPr bwMode="auto">
            <a:xfrm>
              <a:off x="4412339" y="1545844"/>
              <a:ext cx="4413623" cy="5245354"/>
              <a:chOff x="4412343" y="1545844"/>
              <a:chExt cx="4414132" cy="5245354"/>
            </a:xfrm>
          </p:grpSpPr>
          <p:pic>
            <p:nvPicPr>
              <p:cNvPr id="15" name="Picture 14">
                <a:extLst>
                  <a:ext uri="{FF2B5EF4-FFF2-40B4-BE49-F238E27FC236}">
                    <a16:creationId xmlns:a16="http://schemas.microsoft.com/office/drawing/2014/main" id="{197905B7-604C-7105-CB67-FBBD01D39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9836"/>
              <a:stretch>
                <a:fillRect/>
              </a:stretch>
            </p:blipFill>
            <p:spPr bwMode="auto">
              <a:xfrm>
                <a:off x="4412343" y="1545844"/>
                <a:ext cx="3538181" cy="524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8EB3B091-400D-1A4A-7BFD-5D98F8AF2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950" t="17009" r="3577" b="61139"/>
              <a:stretch>
                <a:fillRect/>
              </a:stretch>
            </p:blipFill>
            <p:spPr bwMode="auto">
              <a:xfrm>
                <a:off x="8048600" y="3150301"/>
                <a:ext cx="77787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3">
              <a:extLst>
                <a:ext uri="{FF2B5EF4-FFF2-40B4-BE49-F238E27FC236}">
                  <a16:creationId xmlns:a16="http://schemas.microsoft.com/office/drawing/2014/main" id="{2E02F28A-36A1-23D0-F4B6-6E7F5EE67457}"/>
                </a:ext>
              </a:extLst>
            </p:cNvPr>
            <p:cNvSpPr txBox="1">
              <a:spLocks noChangeArrowheads="1"/>
            </p:cNvSpPr>
            <p:nvPr/>
          </p:nvSpPr>
          <p:spPr bwMode="auto">
            <a:xfrm flipH="1">
              <a:off x="3046618" y="3138153"/>
              <a:ext cx="2621809" cy="5220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148" tIns="41148" rIns="41148" bIns="41148"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400" b="1" dirty="0">
                  <a:solidFill>
                    <a:srgbClr val="9A2A1B"/>
                  </a:solidFill>
                  <a:latin typeface="BentonSans Book"/>
                  <a:cs typeface="Times New Roman"/>
                </a:rPr>
                <a:t>CHIIS Director</a:t>
              </a:r>
            </a:p>
          </p:txBody>
        </p:sp>
        <p:sp>
          <p:nvSpPr>
            <p:cNvPr id="8" name="Text Box 4">
              <a:extLst>
                <a:ext uri="{FF2B5EF4-FFF2-40B4-BE49-F238E27FC236}">
                  <a16:creationId xmlns:a16="http://schemas.microsoft.com/office/drawing/2014/main" id="{BF4291F3-8A32-D688-181A-4E10EC05E1AC}"/>
                </a:ext>
              </a:extLst>
            </p:cNvPr>
            <p:cNvSpPr txBox="1">
              <a:spLocks noChangeArrowheads="1"/>
            </p:cNvSpPr>
            <p:nvPr/>
          </p:nvSpPr>
          <p:spPr bwMode="auto">
            <a:xfrm flipH="1">
              <a:off x="6290292" y="3144503"/>
              <a:ext cx="1705160" cy="5157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148" tIns="41148" rIns="41148" bIns="41148"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400" b="1" dirty="0">
                  <a:solidFill>
                    <a:srgbClr val="9A2A1B"/>
                  </a:solidFill>
                  <a:latin typeface="BentonSans Book"/>
                  <a:cs typeface="Times New Roman"/>
                </a:rPr>
                <a:t>Steering Committee</a:t>
              </a:r>
            </a:p>
          </p:txBody>
        </p:sp>
        <p:sp>
          <p:nvSpPr>
            <p:cNvPr id="9" name="Text Box 5">
              <a:extLst>
                <a:ext uri="{FF2B5EF4-FFF2-40B4-BE49-F238E27FC236}">
                  <a16:creationId xmlns:a16="http://schemas.microsoft.com/office/drawing/2014/main" id="{7FE86947-CCFA-BDB3-1E14-8217D80B6C37}"/>
                </a:ext>
              </a:extLst>
            </p:cNvPr>
            <p:cNvSpPr txBox="1">
              <a:spLocks noChangeArrowheads="1"/>
            </p:cNvSpPr>
            <p:nvPr/>
          </p:nvSpPr>
          <p:spPr bwMode="auto">
            <a:xfrm flipH="1">
              <a:off x="3277687" y="3760894"/>
              <a:ext cx="2720983" cy="8368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148" tIns="41148" rIns="41148" bIns="41148"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400" b="1" dirty="0">
                  <a:solidFill>
                    <a:srgbClr val="9A2A1B"/>
                  </a:solidFill>
                  <a:latin typeface="BentonSans Book"/>
                  <a:cs typeface="Times New Roman"/>
                </a:rPr>
                <a:t>Nudge Unit</a:t>
              </a:r>
            </a:p>
            <a:p>
              <a:pPr algn="ctr"/>
              <a:r>
                <a:rPr lang="en-US" altLang="en-US" sz="2400" b="1" dirty="0">
                  <a:solidFill>
                    <a:srgbClr val="9A2A1B"/>
                  </a:solidFill>
                  <a:latin typeface="BentonSans Book"/>
                  <a:cs typeface="Times New Roman"/>
                </a:rPr>
                <a:t>Team</a:t>
              </a:r>
            </a:p>
            <a:p>
              <a:pPr algn="ctr"/>
              <a:r>
                <a:rPr lang="en-US" altLang="en-US" sz="2400" b="1" dirty="0">
                  <a:solidFill>
                    <a:srgbClr val="9A2A1B"/>
                  </a:solidFill>
                  <a:latin typeface="BentonSans Book"/>
                  <a:cs typeface="Times New Roman"/>
                </a:rPr>
                <a:t>(Coordinator, Director)</a:t>
              </a:r>
            </a:p>
          </p:txBody>
        </p:sp>
        <p:sp>
          <p:nvSpPr>
            <p:cNvPr id="10" name="Text Box 6">
              <a:extLst>
                <a:ext uri="{FF2B5EF4-FFF2-40B4-BE49-F238E27FC236}">
                  <a16:creationId xmlns:a16="http://schemas.microsoft.com/office/drawing/2014/main" id="{25BFF51C-1886-3027-549E-DED821EED68E}"/>
                </a:ext>
              </a:extLst>
            </p:cNvPr>
            <p:cNvSpPr txBox="1">
              <a:spLocks noChangeArrowheads="1"/>
            </p:cNvSpPr>
            <p:nvPr/>
          </p:nvSpPr>
          <p:spPr bwMode="auto">
            <a:xfrm flipH="1">
              <a:off x="7408650" y="4352799"/>
              <a:ext cx="2318278" cy="336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148" tIns="41148" rIns="41148" bIns="41148"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400" b="1" dirty="0">
                  <a:solidFill>
                    <a:srgbClr val="9A2A1B"/>
                  </a:solidFill>
                  <a:latin typeface="BentonSans Book"/>
                  <a:cs typeface="Times New Roman"/>
                </a:rPr>
                <a:t>Local Research Team</a:t>
              </a:r>
              <a:endParaRPr lang="en-US" altLang="en-US" sz="2400" b="1">
                <a:solidFill>
                  <a:srgbClr val="9A2A1B"/>
                </a:solidFill>
                <a:latin typeface="BentonSans Book"/>
                <a:cs typeface="Calibri"/>
              </a:endParaRPr>
            </a:p>
          </p:txBody>
        </p:sp>
        <p:sp>
          <p:nvSpPr>
            <p:cNvPr id="11" name="Text Box 8">
              <a:extLst>
                <a:ext uri="{FF2B5EF4-FFF2-40B4-BE49-F238E27FC236}">
                  <a16:creationId xmlns:a16="http://schemas.microsoft.com/office/drawing/2014/main" id="{F1B11126-BE7D-DE2C-33FA-7A8DCD8CB07C}"/>
                </a:ext>
              </a:extLst>
            </p:cNvPr>
            <p:cNvSpPr txBox="1">
              <a:spLocks noChangeArrowheads="1"/>
            </p:cNvSpPr>
            <p:nvPr/>
          </p:nvSpPr>
          <p:spPr bwMode="auto">
            <a:xfrm flipH="1">
              <a:off x="2236380" y="6287068"/>
              <a:ext cx="3074891" cy="492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148" tIns="41148" rIns="41148" bIns="41148"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400" b="1" dirty="0">
                  <a:solidFill>
                    <a:srgbClr val="9A2A1B"/>
                  </a:solidFill>
                  <a:latin typeface="BentonSans Book"/>
                  <a:cs typeface="Times New Roman"/>
                </a:rPr>
                <a:t>Behavioral Science Architects</a:t>
              </a:r>
              <a:endParaRPr lang="en-US" altLang="en-US" sz="2400" b="1">
                <a:solidFill>
                  <a:srgbClr val="9A2A1B"/>
                </a:solidFill>
                <a:latin typeface="BentonSans Book"/>
                <a:cs typeface="Calibri"/>
              </a:endParaRPr>
            </a:p>
          </p:txBody>
        </p:sp>
        <p:sp>
          <p:nvSpPr>
            <p:cNvPr id="12" name="Text Box 9">
              <a:extLst>
                <a:ext uri="{FF2B5EF4-FFF2-40B4-BE49-F238E27FC236}">
                  <a16:creationId xmlns:a16="http://schemas.microsoft.com/office/drawing/2014/main" id="{A036FC0D-C28E-C8C5-70A3-91E61F0802E2}"/>
                </a:ext>
              </a:extLst>
            </p:cNvPr>
            <p:cNvSpPr txBox="1">
              <a:spLocks noChangeArrowheads="1"/>
            </p:cNvSpPr>
            <p:nvPr/>
          </p:nvSpPr>
          <p:spPr bwMode="auto">
            <a:xfrm flipH="1">
              <a:off x="5249208" y="6330834"/>
              <a:ext cx="1960486" cy="6104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148" tIns="41148" rIns="41148" bIns="41148"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400" b="1" dirty="0">
                  <a:solidFill>
                    <a:srgbClr val="9A2A1B"/>
                  </a:solidFill>
                  <a:latin typeface="BentonSans Book"/>
                  <a:cs typeface="Times New Roman"/>
                </a:rPr>
                <a:t>Human Centered Designers</a:t>
              </a:r>
            </a:p>
          </p:txBody>
        </p:sp>
        <p:sp>
          <p:nvSpPr>
            <p:cNvPr id="13" name="Text Box 10">
              <a:extLst>
                <a:ext uri="{FF2B5EF4-FFF2-40B4-BE49-F238E27FC236}">
                  <a16:creationId xmlns:a16="http://schemas.microsoft.com/office/drawing/2014/main" id="{689F3B51-4E84-D825-3B4B-00E2A0362289}"/>
                </a:ext>
              </a:extLst>
            </p:cNvPr>
            <p:cNvSpPr txBox="1">
              <a:spLocks noChangeArrowheads="1"/>
            </p:cNvSpPr>
            <p:nvPr/>
          </p:nvSpPr>
          <p:spPr bwMode="auto">
            <a:xfrm flipH="1">
              <a:off x="7191802" y="6290587"/>
              <a:ext cx="2844064" cy="4109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1148" tIns="41148" rIns="41148" bIns="41148"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400" b="1" dirty="0">
                  <a:solidFill>
                    <a:srgbClr val="9A2A1B"/>
                  </a:solidFill>
                  <a:latin typeface="BentonSans Book"/>
                  <a:cs typeface="Times New Roman"/>
                </a:rPr>
                <a:t>Behavioral Science Researchers</a:t>
              </a:r>
              <a:endParaRPr lang="en-US" altLang="en-US" sz="2400" b="1">
                <a:solidFill>
                  <a:srgbClr val="9A2A1B"/>
                </a:solidFill>
                <a:latin typeface="BentonSans Book"/>
                <a:cs typeface="Times New Roman"/>
              </a:endParaRPr>
            </a:p>
          </p:txBody>
        </p:sp>
        <p:pic>
          <p:nvPicPr>
            <p:cNvPr id="14" name="Picture 13">
              <a:extLst>
                <a:ext uri="{FF2B5EF4-FFF2-40B4-BE49-F238E27FC236}">
                  <a16:creationId xmlns:a16="http://schemas.microsoft.com/office/drawing/2014/main" id="{12269698-B001-5323-857C-6673324FB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563" y="4179303"/>
              <a:ext cx="2049507" cy="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7148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The text box reads &quot;Part 1&quot;">
            <a:extLst>
              <a:ext uri="{FF2B5EF4-FFF2-40B4-BE49-F238E27FC236}">
                <a16:creationId xmlns:a16="http://schemas.microsoft.com/office/drawing/2014/main" id="{1ADF99E0-63C4-4A08-9153-70E4307D7CB6}"/>
              </a:ext>
            </a:extLst>
          </p:cNvPr>
          <p:cNvSpPr>
            <a:spLocks noGrp="1"/>
          </p:cNvSpPr>
          <p:nvPr>
            <p:ph type="body" sz="quarter" idx="10"/>
          </p:nvPr>
        </p:nvSpPr>
        <p:spPr>
          <a:xfrm>
            <a:off x="1052264" y="3323771"/>
            <a:ext cx="7400924" cy="504824"/>
          </a:xfrm>
        </p:spPr>
        <p:txBody>
          <a:bodyPr/>
          <a:lstStyle/>
          <a:p>
            <a:r>
              <a:rPr lang="en-US" sz="6000" dirty="0">
                <a:solidFill>
                  <a:schemeClr val="bg1"/>
                </a:solidFill>
              </a:rPr>
              <a:t>Part 2</a:t>
            </a:r>
          </a:p>
        </p:txBody>
      </p:sp>
      <p:sp>
        <p:nvSpPr>
          <p:cNvPr id="4" name="Title 1" descr="The text box reads &quot;Introduction&quot;">
            <a:extLst>
              <a:ext uri="{FF2B5EF4-FFF2-40B4-BE49-F238E27FC236}">
                <a16:creationId xmlns:a16="http://schemas.microsoft.com/office/drawing/2014/main" id="{4015DA7C-69F5-A4C6-0519-4111D6A24876}"/>
              </a:ext>
            </a:extLst>
          </p:cNvPr>
          <p:cNvSpPr txBox="1">
            <a:spLocks/>
          </p:cNvSpPr>
          <p:nvPr/>
        </p:nvSpPr>
        <p:spPr>
          <a:xfrm>
            <a:off x="1052264" y="3924301"/>
            <a:ext cx="14531412" cy="28263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8000" b="1" i="0" kern="1200" spc="0" baseline="0">
                <a:solidFill>
                  <a:srgbClr val="FFFFFF"/>
                </a:solidFill>
                <a:latin typeface="BentonSans Black" panose="02000503000000020004" pitchFamily="50" charset="0"/>
                <a:ea typeface="+mj-ea"/>
                <a:cs typeface="Arial"/>
              </a:defRPr>
            </a:lvl1pPr>
          </a:lstStyle>
          <a:p>
            <a:r>
              <a:rPr lang="en-US" sz="6000" dirty="0">
                <a:latin typeface="BentonSans Black"/>
              </a:rPr>
              <a:t>Agile Methodology of the Nudge Unit</a:t>
            </a:r>
          </a:p>
        </p:txBody>
      </p:sp>
    </p:spTree>
    <p:extLst>
      <p:ext uri="{BB962C8B-B14F-4D97-AF65-F5344CB8AC3E}">
        <p14:creationId xmlns:p14="http://schemas.microsoft.com/office/powerpoint/2010/main" val="8079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290B-7E1D-38B1-C8C1-BE25C51BDFD7}"/>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Agile Methodology for </a:t>
            </a:r>
            <a:r>
              <a:rPr lang="en-US" dirty="0">
                <a:solidFill>
                  <a:srgbClr val="9A2A1B"/>
                </a:solidFill>
                <a:latin typeface="Calibri" panose="020F0502020204030204" pitchFamily="34" charset="0"/>
                <a:cs typeface="Calibri" panose="020F0502020204030204" pitchFamily="34" charset="0"/>
              </a:rPr>
              <a:t>R³ </a:t>
            </a:r>
            <a:r>
              <a:rPr lang="en-US" dirty="0">
                <a:latin typeface="Calibri" panose="020F0502020204030204" pitchFamily="34" charset="0"/>
                <a:ea typeface="Calibri"/>
                <a:cs typeface="Calibri" panose="020F0502020204030204" pitchFamily="34" charset="0"/>
              </a:rPr>
              <a:t>Nudge Unit (1)</a:t>
            </a:r>
            <a:endParaRPr lang="en-US" sz="5400" b="0" dirty="0">
              <a:latin typeface="Calibri" panose="020F0502020204030204" pitchFamily="34" charset="0"/>
              <a:ea typeface="Calibri"/>
              <a:cs typeface="Calibri" panose="020F0502020204030204" pitchFamily="34" charset="0"/>
            </a:endParaRPr>
          </a:p>
        </p:txBody>
      </p:sp>
      <p:sp>
        <p:nvSpPr>
          <p:cNvPr id="3" name="Content Placeholder 2">
            <a:extLst>
              <a:ext uri="{FF2B5EF4-FFF2-40B4-BE49-F238E27FC236}">
                <a16:creationId xmlns:a16="http://schemas.microsoft.com/office/drawing/2014/main" id="{DA7E3972-1CB9-1345-3BBB-6C1FE3AF9548}"/>
              </a:ext>
            </a:extLst>
          </p:cNvPr>
          <p:cNvSpPr>
            <a:spLocks noGrp="1"/>
          </p:cNvSpPr>
          <p:nvPr>
            <p:ph idx="1"/>
          </p:nvPr>
        </p:nvSpPr>
        <p:spPr>
          <a:xfrm>
            <a:off x="6731081" y="2548934"/>
            <a:ext cx="10337756" cy="6610149"/>
          </a:xfrm>
        </p:spPr>
        <p:txBody>
          <a:bodyPr vert="horz" lIns="137160" tIns="68580" rIns="137160" bIns="68580" rtlCol="0" anchor="t">
            <a:normAutofit/>
          </a:bodyPr>
          <a:lstStyle/>
          <a:p>
            <a:pPr marL="0" indent="0">
              <a:buNone/>
            </a:pPr>
            <a:r>
              <a:rPr lang="en-US" b="1" dirty="0">
                <a:solidFill>
                  <a:srgbClr val="9A2A1B"/>
                </a:solidFill>
                <a:latin typeface="BentonSans Book"/>
              </a:rPr>
              <a:t>Flying The Plane While Building It </a:t>
            </a:r>
          </a:p>
          <a:p>
            <a:pPr marL="684848" indent="-684848"/>
            <a:r>
              <a:rPr lang="en-US" dirty="0">
                <a:latin typeface="BentonSans Book"/>
              </a:rPr>
              <a:t>Select existing evidence-based nudge and localize for specific project using Agile Implementation.</a:t>
            </a:r>
          </a:p>
          <a:p>
            <a:pPr marL="684848" indent="-684848">
              <a:buClr>
                <a:srgbClr val="808080"/>
              </a:buClr>
            </a:pPr>
            <a:r>
              <a:rPr lang="en-US" dirty="0">
                <a:latin typeface="BentonSans Book"/>
              </a:rPr>
              <a:t>If no existing nudge, use Agile Innovation to create one. </a:t>
            </a:r>
          </a:p>
          <a:p>
            <a:pPr marL="684848" indent="-684848">
              <a:buClr>
                <a:srgbClr val="808080"/>
              </a:buClr>
            </a:pPr>
            <a:r>
              <a:rPr lang="en-US" dirty="0">
                <a:latin typeface="BentonSans Book"/>
              </a:rPr>
              <a:t>Use Agile Diffusion to share minimally standard operating procedure (MSOP). </a:t>
            </a:r>
          </a:p>
        </p:txBody>
      </p:sp>
      <p:pic>
        <p:nvPicPr>
          <p:cNvPr id="4" name="Picture 4" descr="an animated image of an airplane">
            <a:extLst>
              <a:ext uri="{FF2B5EF4-FFF2-40B4-BE49-F238E27FC236}">
                <a16:creationId xmlns:a16="http://schemas.microsoft.com/office/drawing/2014/main" id="{F0B324FC-A50B-D917-DDA5-2B6B1EB1F771}"/>
              </a:ext>
            </a:extLst>
          </p:cNvPr>
          <p:cNvPicPr>
            <a:picLocks noChangeAspect="1"/>
          </p:cNvPicPr>
          <p:nvPr/>
        </p:nvPicPr>
        <p:blipFill>
          <a:blip r:embed="rId2"/>
          <a:stretch>
            <a:fillRect/>
          </a:stretch>
        </p:blipFill>
        <p:spPr>
          <a:xfrm rot="21240000">
            <a:off x="1079447" y="3707028"/>
            <a:ext cx="5516592" cy="2872941"/>
          </a:xfrm>
          <a:prstGeom prst="rect">
            <a:avLst/>
          </a:prstGeom>
        </p:spPr>
      </p:pic>
    </p:spTree>
    <p:extLst>
      <p:ext uri="{BB962C8B-B14F-4D97-AF65-F5344CB8AC3E}">
        <p14:creationId xmlns:p14="http://schemas.microsoft.com/office/powerpoint/2010/main" val="45933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290B-7E1D-38B1-C8C1-BE25C51BDFD7}"/>
              </a:ext>
            </a:extLst>
          </p:cNvPr>
          <p:cNvSpPr>
            <a:spLocks noGrp="1"/>
          </p:cNvSpPr>
          <p:nvPr>
            <p:ph type="ctrTitle"/>
          </p:nvPr>
        </p:nvSpPr>
        <p:spPr/>
        <p:txBody>
          <a:bodyPr>
            <a:normAutofit/>
          </a:bodyPr>
          <a:lstStyle/>
          <a:p>
            <a:r>
              <a:rPr lang="en-US" dirty="0">
                <a:ea typeface="Calibri"/>
                <a:cs typeface="Calibri"/>
              </a:rPr>
              <a:t>Agile Methodology for</a:t>
            </a:r>
            <a:r>
              <a:rPr lang="en-US" dirty="0">
                <a:solidFill>
                  <a:srgbClr val="9A2A1B"/>
                </a:solidFill>
                <a:latin typeface="Calibri" panose="020F0502020204030204" pitchFamily="34" charset="0"/>
                <a:cs typeface="Calibri" panose="020F0502020204030204" pitchFamily="34" charset="0"/>
              </a:rPr>
              <a:t> R³ </a:t>
            </a:r>
            <a:r>
              <a:rPr lang="en-US" dirty="0">
                <a:ea typeface="Calibri"/>
                <a:cs typeface="Calibri"/>
              </a:rPr>
              <a:t>Nudge Unit (2)</a:t>
            </a:r>
            <a:endParaRPr lang="en-US" sz="5400" b="0" dirty="0">
              <a:ea typeface="Calibri"/>
              <a:cs typeface="Calibri"/>
            </a:endParaRPr>
          </a:p>
        </p:txBody>
      </p:sp>
      <p:sp>
        <p:nvSpPr>
          <p:cNvPr id="3" name="Content Placeholder 2">
            <a:extLst>
              <a:ext uri="{FF2B5EF4-FFF2-40B4-BE49-F238E27FC236}">
                <a16:creationId xmlns:a16="http://schemas.microsoft.com/office/drawing/2014/main" id="{DA7E3972-1CB9-1345-3BBB-6C1FE3AF9548}"/>
              </a:ext>
            </a:extLst>
          </p:cNvPr>
          <p:cNvSpPr>
            <a:spLocks noGrp="1"/>
          </p:cNvSpPr>
          <p:nvPr>
            <p:ph idx="1"/>
          </p:nvPr>
        </p:nvSpPr>
        <p:spPr>
          <a:xfrm>
            <a:off x="1060056" y="1959937"/>
            <a:ext cx="11467224" cy="7170866"/>
          </a:xfrm>
        </p:spPr>
        <p:txBody>
          <a:bodyPr vert="horz" lIns="137160" tIns="68580" rIns="137160" bIns="68580" rtlCol="0" anchor="t">
            <a:noAutofit/>
          </a:bodyPr>
          <a:lstStyle/>
          <a:p>
            <a:pPr marL="342917" lvl="1" indent="0">
              <a:buNone/>
            </a:pPr>
            <a:r>
              <a:rPr lang="en-US" sz="3300" b="1" dirty="0">
                <a:solidFill>
                  <a:srgbClr val="9A2A1B"/>
                </a:solidFill>
                <a:latin typeface="BentonSans Book"/>
              </a:rPr>
              <a:t>Flying The Plane While Building It </a:t>
            </a:r>
            <a:endParaRPr lang="en-US" sz="3300" b="1" dirty="0">
              <a:latin typeface="BentonSans Book" panose="02000503000000020004" pitchFamily="50" charset="0"/>
            </a:endParaRPr>
          </a:p>
          <a:p>
            <a:pPr marL="857267" lvl="1" indent="-514350"/>
            <a:r>
              <a:rPr lang="en-US" sz="3300" b="1" dirty="0">
                <a:latin typeface="BentonSans Book" panose="02000503000000020004" pitchFamily="50" charset="0"/>
              </a:rPr>
              <a:t>Planning Phase – 10%                                                                                            </a:t>
            </a:r>
          </a:p>
          <a:p>
            <a:pPr marL="1543067" lvl="2" indent="-514350"/>
            <a:r>
              <a:rPr lang="en-US" sz="3300" dirty="0">
                <a:latin typeface="BentonSans Book" panose="02000503000000020004" pitchFamily="50" charset="0"/>
              </a:rPr>
              <a:t>Map the journey – GPS – Dashboard.</a:t>
            </a:r>
          </a:p>
          <a:p>
            <a:pPr marL="1543067" lvl="2" indent="-514350"/>
            <a:r>
              <a:rPr lang="en-US" sz="3300" dirty="0">
                <a:latin typeface="BentonSans Book" panose="02000503000000020004" pitchFamily="50" charset="0"/>
              </a:rPr>
              <a:t>Create a termination plan.</a:t>
            </a:r>
          </a:p>
          <a:p>
            <a:pPr marL="2400317" lvl="3" indent="-685800">
              <a:buFont typeface="+mj-lt"/>
              <a:buAutoNum type="arabicPeriod"/>
            </a:pPr>
            <a:r>
              <a:rPr lang="en-US" sz="3300" dirty="0">
                <a:latin typeface="BentonSans Book" panose="02000503000000020004" pitchFamily="50" charset="0"/>
              </a:rPr>
              <a:t>Who?</a:t>
            </a:r>
          </a:p>
          <a:p>
            <a:pPr marL="2400317" lvl="3" indent="-685800">
              <a:buFont typeface="+mj-lt"/>
              <a:buAutoNum type="arabicPeriod"/>
            </a:pPr>
            <a:r>
              <a:rPr lang="en-US" sz="3300" dirty="0">
                <a:latin typeface="BentonSans Book" panose="02000503000000020004" pitchFamily="50" charset="0"/>
              </a:rPr>
              <a:t>When?</a:t>
            </a:r>
          </a:p>
          <a:p>
            <a:pPr marL="2400317" lvl="3" indent="-685800">
              <a:buFont typeface="+mj-lt"/>
              <a:buAutoNum type="arabicPeriod"/>
            </a:pPr>
            <a:r>
              <a:rPr lang="en-US" sz="3300" dirty="0">
                <a:latin typeface="BentonSans Book" panose="02000503000000020004" pitchFamily="50" charset="0"/>
              </a:rPr>
              <a:t>What criteria?</a:t>
            </a:r>
          </a:p>
          <a:p>
            <a:pPr marL="3086117" lvl="4" indent="-685800">
              <a:buFont typeface="+mj-lt"/>
              <a:buAutoNum type="alphaLcParenR"/>
            </a:pPr>
            <a:r>
              <a:rPr lang="en-US" sz="3300" dirty="0">
                <a:latin typeface="BentonSans Book" panose="02000503000000020004" pitchFamily="50" charset="0"/>
              </a:rPr>
              <a:t>What is the current performance (success) ?</a:t>
            </a:r>
          </a:p>
          <a:p>
            <a:pPr marL="3086117" lvl="4" indent="-685800">
              <a:buFont typeface="+mj-lt"/>
              <a:buAutoNum type="alphaLcParenR"/>
            </a:pPr>
            <a:r>
              <a:rPr lang="en-US" sz="3300" dirty="0">
                <a:latin typeface="BentonSans Book" panose="02000503000000020004" pitchFamily="50" charset="0"/>
              </a:rPr>
              <a:t>See if there already an existing evidence-based nudge?</a:t>
            </a:r>
          </a:p>
          <a:p>
            <a:pPr marL="3086117" lvl="4" indent="-685800">
              <a:buFont typeface="+mj-lt"/>
              <a:buAutoNum type="alphaLcParenR"/>
            </a:pPr>
            <a:r>
              <a:rPr lang="en-US" sz="3300" dirty="0">
                <a:latin typeface="BentonSans Book" panose="02000503000000020004" pitchFamily="50" charset="0"/>
              </a:rPr>
              <a:t>Terminate solution (nudge) or problem? </a:t>
            </a:r>
          </a:p>
          <a:p>
            <a:pPr marL="0" indent="0">
              <a:buNone/>
            </a:pPr>
            <a:endParaRPr lang="en-US" b="1" dirty="0"/>
          </a:p>
          <a:p>
            <a:pPr marL="0" indent="0">
              <a:buNone/>
            </a:pPr>
            <a:endParaRPr lang="en-US" b="1" dirty="0"/>
          </a:p>
        </p:txBody>
      </p:sp>
      <p:pic>
        <p:nvPicPr>
          <p:cNvPr id="4" name="Picture 4" descr="Animated image of an airplane">
            <a:extLst>
              <a:ext uri="{FF2B5EF4-FFF2-40B4-BE49-F238E27FC236}">
                <a16:creationId xmlns:a16="http://schemas.microsoft.com/office/drawing/2014/main" id="{57509CA2-3B68-1822-79F3-6A1DCB6133EE}"/>
              </a:ext>
            </a:extLst>
          </p:cNvPr>
          <p:cNvPicPr>
            <a:picLocks noChangeAspect="1"/>
          </p:cNvPicPr>
          <p:nvPr/>
        </p:nvPicPr>
        <p:blipFill>
          <a:blip r:embed="rId2"/>
          <a:stretch>
            <a:fillRect/>
          </a:stretch>
        </p:blipFill>
        <p:spPr>
          <a:xfrm rot="21240000">
            <a:off x="11417204" y="3707028"/>
            <a:ext cx="5516592" cy="2872941"/>
          </a:xfrm>
          <a:prstGeom prst="rect">
            <a:avLst/>
          </a:prstGeom>
        </p:spPr>
      </p:pic>
    </p:spTree>
    <p:extLst>
      <p:ext uri="{BB962C8B-B14F-4D97-AF65-F5344CB8AC3E}">
        <p14:creationId xmlns:p14="http://schemas.microsoft.com/office/powerpoint/2010/main" val="280387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290B-7E1D-38B1-C8C1-BE25C51BDFD7}"/>
              </a:ext>
            </a:extLst>
          </p:cNvPr>
          <p:cNvSpPr>
            <a:spLocks noGrp="1"/>
          </p:cNvSpPr>
          <p:nvPr>
            <p:ph type="ctrTitle"/>
          </p:nvPr>
        </p:nvSpPr>
        <p:spPr/>
        <p:txBody>
          <a:bodyPr>
            <a:normAutofit/>
          </a:bodyPr>
          <a:lstStyle/>
          <a:p>
            <a:r>
              <a:rPr lang="en-US" dirty="0">
                <a:ea typeface="Calibri"/>
                <a:cs typeface="Calibri"/>
              </a:rPr>
              <a:t>Agile Methodology for </a:t>
            </a:r>
            <a:r>
              <a:rPr lang="en-US" dirty="0">
                <a:solidFill>
                  <a:srgbClr val="9A2A1B"/>
                </a:solidFill>
                <a:latin typeface="Calibri" panose="020F0502020204030204" pitchFamily="34" charset="0"/>
                <a:cs typeface="Calibri" panose="020F0502020204030204" pitchFamily="34" charset="0"/>
              </a:rPr>
              <a:t>R³ </a:t>
            </a:r>
            <a:r>
              <a:rPr lang="en-US" dirty="0">
                <a:ea typeface="Calibri"/>
                <a:cs typeface="Calibri"/>
              </a:rPr>
              <a:t>Nudge Unit (3)</a:t>
            </a:r>
            <a:endParaRPr lang="en-US" sz="5400" b="0" dirty="0">
              <a:ea typeface="Calibri"/>
              <a:cs typeface="Calibri"/>
            </a:endParaRPr>
          </a:p>
        </p:txBody>
      </p:sp>
      <p:sp>
        <p:nvSpPr>
          <p:cNvPr id="3" name="Content Placeholder 2">
            <a:extLst>
              <a:ext uri="{FF2B5EF4-FFF2-40B4-BE49-F238E27FC236}">
                <a16:creationId xmlns:a16="http://schemas.microsoft.com/office/drawing/2014/main" id="{DA7E3972-1CB9-1345-3BBB-6C1FE3AF9548}"/>
              </a:ext>
            </a:extLst>
          </p:cNvPr>
          <p:cNvSpPr>
            <a:spLocks noGrp="1"/>
          </p:cNvSpPr>
          <p:nvPr>
            <p:ph idx="1"/>
          </p:nvPr>
        </p:nvSpPr>
        <p:spPr>
          <a:xfrm>
            <a:off x="1060057" y="1974077"/>
            <a:ext cx="10366652" cy="7170866"/>
          </a:xfrm>
        </p:spPr>
        <p:txBody>
          <a:bodyPr vert="horz" lIns="137160" tIns="68580" rIns="137160" bIns="68580" rtlCol="0" anchor="t">
            <a:noAutofit/>
          </a:bodyPr>
          <a:lstStyle/>
          <a:p>
            <a:pPr marL="342917" lvl="1" indent="0">
              <a:lnSpc>
                <a:spcPct val="150000"/>
              </a:lnSpc>
              <a:buNone/>
            </a:pPr>
            <a:r>
              <a:rPr lang="en-US" sz="3600" b="1" dirty="0">
                <a:solidFill>
                  <a:srgbClr val="9A2A1B"/>
                </a:solidFill>
                <a:latin typeface="BentonSans Book"/>
              </a:rPr>
              <a:t>Flying The Plane While Building It </a:t>
            </a:r>
            <a:endParaRPr lang="en-US" sz="3600" b="1" dirty="0">
              <a:latin typeface="BentonSans Book" panose="02000503000000020004" pitchFamily="50" charset="0"/>
            </a:endParaRPr>
          </a:p>
          <a:p>
            <a:pPr marL="857267" lvl="1" indent="-514350">
              <a:lnSpc>
                <a:spcPct val="150000"/>
              </a:lnSpc>
            </a:pPr>
            <a:r>
              <a:rPr lang="en-US" sz="3600" b="1" dirty="0">
                <a:latin typeface="BentonSans Book" panose="02000503000000020004" pitchFamily="50" charset="0"/>
              </a:rPr>
              <a:t>Execution Phase – 90%​</a:t>
            </a:r>
          </a:p>
          <a:p>
            <a:pPr marL="1543067" lvl="2" indent="-514350">
              <a:lnSpc>
                <a:spcPct val="150000"/>
              </a:lnSpc>
            </a:pPr>
            <a:r>
              <a:rPr lang="en-US" sz="3600" b="1" dirty="0">
                <a:latin typeface="BentonSans Book" panose="02000503000000020004" pitchFamily="50" charset="0"/>
              </a:rPr>
              <a:t>Use the first minimally viable protocol (MVP) ​</a:t>
            </a:r>
          </a:p>
          <a:p>
            <a:pPr marL="1543067" lvl="2" indent="-514350">
              <a:lnSpc>
                <a:spcPct val="150000"/>
              </a:lnSpc>
            </a:pPr>
            <a:r>
              <a:rPr lang="en-US" sz="3600" b="1" dirty="0">
                <a:latin typeface="BentonSans Book" panose="02000503000000020004" pitchFamily="50" charset="0"/>
              </a:rPr>
              <a:t>Sprint – start flying​</a:t>
            </a:r>
          </a:p>
          <a:p>
            <a:pPr marL="1543067" lvl="2" indent="-514350">
              <a:lnSpc>
                <a:spcPct val="150000"/>
              </a:lnSpc>
            </a:pPr>
            <a:r>
              <a:rPr lang="en-US" sz="3600" b="1" dirty="0">
                <a:latin typeface="BentonSans Book" panose="02000503000000020004" pitchFamily="50" charset="0"/>
              </a:rPr>
              <a:t>Frequent redesign</a:t>
            </a:r>
          </a:p>
          <a:p>
            <a:pPr marL="0" indent="0">
              <a:buNone/>
            </a:pPr>
            <a:endParaRPr lang="en-US" b="1" dirty="0"/>
          </a:p>
        </p:txBody>
      </p:sp>
      <p:pic>
        <p:nvPicPr>
          <p:cNvPr id="4" name="Picture 4" descr="Animated image of an airplane">
            <a:extLst>
              <a:ext uri="{FF2B5EF4-FFF2-40B4-BE49-F238E27FC236}">
                <a16:creationId xmlns:a16="http://schemas.microsoft.com/office/drawing/2014/main" id="{57509CA2-3B68-1822-79F3-6A1DCB6133EE}"/>
              </a:ext>
            </a:extLst>
          </p:cNvPr>
          <p:cNvPicPr>
            <a:picLocks noChangeAspect="1"/>
          </p:cNvPicPr>
          <p:nvPr/>
        </p:nvPicPr>
        <p:blipFill>
          <a:blip r:embed="rId2"/>
          <a:stretch>
            <a:fillRect/>
          </a:stretch>
        </p:blipFill>
        <p:spPr>
          <a:xfrm rot="21240000">
            <a:off x="11417204" y="4123037"/>
            <a:ext cx="5516592" cy="2872941"/>
          </a:xfrm>
          <a:prstGeom prst="rect">
            <a:avLst/>
          </a:prstGeom>
        </p:spPr>
      </p:pic>
    </p:spTree>
    <p:extLst>
      <p:ext uri="{BB962C8B-B14F-4D97-AF65-F5344CB8AC3E}">
        <p14:creationId xmlns:p14="http://schemas.microsoft.com/office/powerpoint/2010/main" val="414714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The text box reads &quot;Part 1&quot;">
            <a:extLst>
              <a:ext uri="{FF2B5EF4-FFF2-40B4-BE49-F238E27FC236}">
                <a16:creationId xmlns:a16="http://schemas.microsoft.com/office/drawing/2014/main" id="{1ADF99E0-63C4-4A08-9153-70E4307D7CB6}"/>
              </a:ext>
            </a:extLst>
          </p:cNvPr>
          <p:cNvSpPr>
            <a:spLocks noGrp="1"/>
          </p:cNvSpPr>
          <p:nvPr>
            <p:ph type="body" sz="quarter" idx="10"/>
          </p:nvPr>
        </p:nvSpPr>
        <p:spPr>
          <a:xfrm>
            <a:off x="1052264" y="3323771"/>
            <a:ext cx="7400924" cy="504824"/>
          </a:xfrm>
        </p:spPr>
        <p:txBody>
          <a:bodyPr/>
          <a:lstStyle/>
          <a:p>
            <a:r>
              <a:rPr lang="en-US" sz="6000" dirty="0">
                <a:solidFill>
                  <a:schemeClr val="bg1"/>
                </a:solidFill>
              </a:rPr>
              <a:t>Part 3</a:t>
            </a:r>
          </a:p>
        </p:txBody>
      </p:sp>
      <p:sp>
        <p:nvSpPr>
          <p:cNvPr id="4" name="Title 1" descr="The text box reads &quot;Introduction&quot;">
            <a:extLst>
              <a:ext uri="{FF2B5EF4-FFF2-40B4-BE49-F238E27FC236}">
                <a16:creationId xmlns:a16="http://schemas.microsoft.com/office/drawing/2014/main" id="{4015DA7C-69F5-A4C6-0519-4111D6A24876}"/>
              </a:ext>
            </a:extLst>
          </p:cNvPr>
          <p:cNvSpPr txBox="1">
            <a:spLocks/>
          </p:cNvSpPr>
          <p:nvPr/>
        </p:nvSpPr>
        <p:spPr>
          <a:xfrm>
            <a:off x="1052264" y="3924301"/>
            <a:ext cx="14531412" cy="28263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8000" b="1" i="0" kern="1200" spc="0" baseline="0">
                <a:solidFill>
                  <a:srgbClr val="FFFFFF"/>
                </a:solidFill>
                <a:latin typeface="BentonSans Black" panose="02000503000000020004" pitchFamily="50" charset="0"/>
                <a:ea typeface="+mj-ea"/>
                <a:cs typeface="Arial"/>
              </a:defRPr>
            </a:lvl1pPr>
          </a:lstStyle>
          <a:p>
            <a:r>
              <a:rPr lang="en-US" sz="6000" dirty="0">
                <a:latin typeface="BentonSans Black"/>
              </a:rPr>
              <a:t>Agile Implementation, Innovation and Nudge Design</a:t>
            </a:r>
          </a:p>
        </p:txBody>
      </p:sp>
    </p:spTree>
    <p:extLst>
      <p:ext uri="{BB962C8B-B14F-4D97-AF65-F5344CB8AC3E}">
        <p14:creationId xmlns:p14="http://schemas.microsoft.com/office/powerpoint/2010/main" val="91053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6E80F-88E7-7767-0172-5E92A9E77480}"/>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AGILE Implementation ​</a:t>
            </a:r>
          </a:p>
        </p:txBody>
      </p:sp>
      <p:grpSp>
        <p:nvGrpSpPr>
          <p:cNvPr id="4" name="Group 3" descr="Cycle of Agile implementation">
            <a:extLst>
              <a:ext uri="{FF2B5EF4-FFF2-40B4-BE49-F238E27FC236}">
                <a16:creationId xmlns:a16="http://schemas.microsoft.com/office/drawing/2014/main" id="{74EB40E3-B249-35E8-D2D1-DC6E2CA9A6E5}"/>
              </a:ext>
              <a:ext uri="{C183D7F6-B498-43B3-948B-1728B52AA6E4}">
                <adec:decorative xmlns:adec="http://schemas.microsoft.com/office/drawing/2017/decorative" val="0"/>
              </a:ext>
            </a:extLst>
          </p:cNvPr>
          <p:cNvGrpSpPr>
            <a:grpSpLocks/>
          </p:cNvGrpSpPr>
          <p:nvPr/>
        </p:nvGrpSpPr>
        <p:grpSpPr bwMode="auto">
          <a:xfrm>
            <a:off x="2800349" y="1626994"/>
            <a:ext cx="12687293" cy="6945436"/>
            <a:chOff x="1659479" y="947210"/>
            <a:chExt cx="9220200" cy="4817866"/>
          </a:xfrm>
        </p:grpSpPr>
        <p:sp>
          <p:nvSpPr>
            <p:cNvPr id="5" name="TextBox 2">
              <a:extLst>
                <a:ext uri="{FF2B5EF4-FFF2-40B4-BE49-F238E27FC236}">
                  <a16:creationId xmlns:a16="http://schemas.microsoft.com/office/drawing/2014/main" id="{D5331DB5-A5FC-21CB-A3AE-4F9B931C74C0}"/>
                </a:ext>
              </a:extLst>
            </p:cNvPr>
            <p:cNvSpPr txBox="1"/>
            <p:nvPr/>
          </p:nvSpPr>
          <p:spPr>
            <a:xfrm>
              <a:off x="5158330" y="3159898"/>
              <a:ext cx="1749424" cy="216300"/>
            </a:xfrm>
            <a:prstGeom prst="rect">
              <a:avLst/>
            </a:prstGeom>
            <a:noFill/>
            <a:ln>
              <a:solidFill>
                <a:schemeClr val="accent6">
                  <a:lumMod val="40000"/>
                  <a:lumOff val="60000"/>
                </a:schemeClr>
              </a:solidFill>
            </a:ln>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b="1" dirty="0">
                  <a:solidFill>
                    <a:schemeClr val="accent6">
                      <a:lumMod val="75000"/>
                    </a:schemeClr>
                  </a:solidFill>
                </a:rPr>
                <a:t>Reassess nudge demand</a:t>
              </a:r>
              <a:endParaRPr lang="en-US" sz="1520" b="1" dirty="0">
                <a:solidFill>
                  <a:schemeClr val="accent6">
                    <a:lumMod val="75000"/>
                  </a:schemeClr>
                </a:solidFill>
                <a:cs typeface="Calibri"/>
              </a:endParaRPr>
            </a:p>
          </p:txBody>
        </p:sp>
        <p:sp>
          <p:nvSpPr>
            <p:cNvPr id="6" name="TextBox 3">
              <a:extLst>
                <a:ext uri="{FF2B5EF4-FFF2-40B4-BE49-F238E27FC236}">
                  <a16:creationId xmlns:a16="http://schemas.microsoft.com/office/drawing/2014/main" id="{FAD92047-9AEE-B8D6-9DEE-D6385AB1DBC0}"/>
                </a:ext>
              </a:extLst>
            </p:cNvPr>
            <p:cNvSpPr txBox="1"/>
            <p:nvPr/>
          </p:nvSpPr>
          <p:spPr>
            <a:xfrm>
              <a:off x="5063079" y="947210"/>
              <a:ext cx="2057400" cy="216300"/>
            </a:xfrm>
            <a:prstGeom prst="rect">
              <a:avLst/>
            </a:prstGeom>
            <a:noFill/>
            <a:ln>
              <a:solidFill>
                <a:srgbClr val="0C1FF0"/>
              </a:solidFill>
            </a:ln>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dirty="0"/>
                <a:t>Evaluate demand for nudge</a:t>
              </a:r>
            </a:p>
          </p:txBody>
        </p:sp>
        <p:sp>
          <p:nvSpPr>
            <p:cNvPr id="7" name="TextBox 4">
              <a:extLst>
                <a:ext uri="{FF2B5EF4-FFF2-40B4-BE49-F238E27FC236}">
                  <a16:creationId xmlns:a16="http://schemas.microsoft.com/office/drawing/2014/main" id="{B4D15BEC-E777-9FB6-A70D-E432E795C93C}"/>
                </a:ext>
              </a:extLst>
            </p:cNvPr>
            <p:cNvSpPr txBox="1"/>
            <p:nvPr/>
          </p:nvSpPr>
          <p:spPr>
            <a:xfrm>
              <a:off x="7526879" y="948798"/>
              <a:ext cx="2057400" cy="216300"/>
            </a:xfrm>
            <a:prstGeom prst="rect">
              <a:avLst/>
            </a:prstGeom>
            <a:noFill/>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dirty="0">
                  <a:solidFill>
                    <a:srgbClr val="FF0000"/>
                  </a:solidFill>
                  <a:cs typeface="Calibri"/>
                </a:rPr>
                <a:t>Create nudge demand</a:t>
              </a:r>
            </a:p>
          </p:txBody>
        </p:sp>
        <p:sp>
          <p:nvSpPr>
            <p:cNvPr id="8" name="TextBox 5">
              <a:extLst>
                <a:ext uri="{FF2B5EF4-FFF2-40B4-BE49-F238E27FC236}">
                  <a16:creationId xmlns:a16="http://schemas.microsoft.com/office/drawing/2014/main" id="{481A0D62-FC25-DC81-BE4C-A06D0165AA38}"/>
                </a:ext>
              </a:extLst>
            </p:cNvPr>
            <p:cNvSpPr txBox="1"/>
            <p:nvPr/>
          </p:nvSpPr>
          <p:spPr>
            <a:xfrm>
              <a:off x="6904579" y="1932920"/>
              <a:ext cx="2057400" cy="378557"/>
            </a:xfrm>
            <a:prstGeom prst="rect">
              <a:avLst/>
            </a:prstGeom>
            <a:noFill/>
            <a:ln>
              <a:solidFill>
                <a:srgbClr val="0C1FF0"/>
              </a:solidFill>
            </a:ln>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dirty="0"/>
                <a:t>Find evidence-based nudge and develop MVP for nudge</a:t>
              </a:r>
            </a:p>
          </p:txBody>
        </p:sp>
        <p:sp>
          <p:nvSpPr>
            <p:cNvPr id="9" name="TextBox 6">
              <a:extLst>
                <a:ext uri="{FF2B5EF4-FFF2-40B4-BE49-F238E27FC236}">
                  <a16:creationId xmlns:a16="http://schemas.microsoft.com/office/drawing/2014/main" id="{D4E5DA97-DF9A-C514-A253-EF25F5A313AE}"/>
                </a:ext>
              </a:extLst>
            </p:cNvPr>
            <p:cNvSpPr txBox="1"/>
            <p:nvPr/>
          </p:nvSpPr>
          <p:spPr>
            <a:xfrm>
              <a:off x="9657304" y="2064665"/>
              <a:ext cx="1222375" cy="378557"/>
            </a:xfrm>
            <a:prstGeom prst="rect">
              <a:avLst/>
            </a:prstGeom>
            <a:noFill/>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dirty="0">
                  <a:solidFill>
                    <a:srgbClr val="FF0000"/>
                  </a:solidFill>
                </a:rPr>
                <a:t>Agile Nudge Innovation</a:t>
              </a:r>
              <a:endParaRPr lang="en-US" sz="1520" dirty="0">
                <a:solidFill>
                  <a:srgbClr val="FF0000"/>
                </a:solidFill>
                <a:cs typeface="Calibri"/>
              </a:endParaRPr>
            </a:p>
          </p:txBody>
        </p:sp>
        <p:cxnSp>
          <p:nvCxnSpPr>
            <p:cNvPr id="10" name="Straight Arrow Connector 9">
              <a:extLst>
                <a:ext uri="{FF2B5EF4-FFF2-40B4-BE49-F238E27FC236}">
                  <a16:creationId xmlns:a16="http://schemas.microsoft.com/office/drawing/2014/main" id="{214DDEBD-B6A0-8A20-2A5B-699EF61E383D}"/>
                </a:ext>
              </a:extLst>
            </p:cNvPr>
            <p:cNvCxnSpPr/>
            <p:nvPr/>
          </p:nvCxnSpPr>
          <p:spPr>
            <a:xfrm>
              <a:off x="8961979" y="2178950"/>
              <a:ext cx="782638" cy="793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52AA2F2-1E16-D5B9-7256-2142516D116C}"/>
                </a:ext>
              </a:extLst>
            </p:cNvPr>
            <p:cNvCxnSpPr>
              <a:cxnSpLocks/>
            </p:cNvCxnSpPr>
            <p:nvPr/>
          </p:nvCxnSpPr>
          <p:spPr>
            <a:xfrm>
              <a:off x="7228429" y="1086892"/>
              <a:ext cx="563563" cy="158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93D2C0-88E8-CF2A-1594-97323AC48327}"/>
                </a:ext>
              </a:extLst>
            </p:cNvPr>
            <p:cNvCxnSpPr>
              <a:cxnSpLocks/>
            </p:cNvCxnSpPr>
            <p:nvPr/>
          </p:nvCxnSpPr>
          <p:spPr>
            <a:xfrm>
              <a:off x="6904579" y="3412279"/>
              <a:ext cx="781050" cy="3175"/>
            </a:xfrm>
            <a:prstGeom prst="straightConnector1">
              <a:avLst/>
            </a:prstGeom>
            <a:ln w="5715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EA25839-DD1B-E1B3-38FA-8EDCA69FABD0}"/>
                </a:ext>
              </a:extLst>
            </p:cNvPr>
            <p:cNvCxnSpPr>
              <a:cxnSpLocks/>
            </p:cNvCxnSpPr>
            <p:nvPr/>
          </p:nvCxnSpPr>
          <p:spPr>
            <a:xfrm>
              <a:off x="6564854" y="3655134"/>
              <a:ext cx="1055688" cy="1106345"/>
            </a:xfrm>
            <a:prstGeom prst="straightConnector1">
              <a:avLst/>
            </a:prstGeom>
            <a:ln w="5715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9A06696-1DE2-C412-6723-A3FCA20F2671}"/>
                </a:ext>
              </a:extLst>
            </p:cNvPr>
            <p:cNvCxnSpPr>
              <a:cxnSpLocks/>
            </p:cNvCxnSpPr>
            <p:nvPr/>
          </p:nvCxnSpPr>
          <p:spPr>
            <a:xfrm flipH="1">
              <a:off x="6512467" y="2563076"/>
              <a:ext cx="563562" cy="588887"/>
            </a:xfrm>
            <a:prstGeom prst="straightConnector1">
              <a:avLst/>
            </a:prstGeom>
            <a:ln w="5715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DE1275-10E6-610D-0FBE-6F3B3A351538}"/>
                </a:ext>
              </a:extLst>
            </p:cNvPr>
            <p:cNvCxnSpPr>
              <a:cxnSpLocks/>
            </p:cNvCxnSpPr>
            <p:nvPr/>
          </p:nvCxnSpPr>
          <p:spPr>
            <a:xfrm>
              <a:off x="4364579" y="3428152"/>
              <a:ext cx="782638" cy="3175"/>
            </a:xfrm>
            <a:prstGeom prst="straightConnector1">
              <a:avLst/>
            </a:prstGeom>
            <a:ln w="5715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7FC584D-5D82-A92D-4B69-DC7CAFCDCDB7}"/>
                </a:ext>
              </a:extLst>
            </p:cNvPr>
            <p:cNvCxnSpPr>
              <a:cxnSpLocks/>
            </p:cNvCxnSpPr>
            <p:nvPr/>
          </p:nvCxnSpPr>
          <p:spPr>
            <a:xfrm flipH="1" flipV="1">
              <a:off x="6102892" y="3648785"/>
              <a:ext cx="12700" cy="1806341"/>
            </a:xfrm>
            <a:prstGeom prst="straightConnector1">
              <a:avLst/>
            </a:prstGeom>
            <a:ln w="5715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5517C9-AE9F-76DE-A8F5-CF298551F920}"/>
                </a:ext>
              </a:extLst>
            </p:cNvPr>
            <p:cNvCxnSpPr>
              <a:cxnSpLocks/>
            </p:cNvCxnSpPr>
            <p:nvPr/>
          </p:nvCxnSpPr>
          <p:spPr>
            <a:xfrm>
              <a:off x="4820192" y="2167840"/>
              <a:ext cx="923925" cy="974599"/>
            </a:xfrm>
            <a:prstGeom prst="straightConnector1">
              <a:avLst/>
            </a:prstGeom>
            <a:ln w="5715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2781684-151E-1658-B8A8-59C97FF9EC46}"/>
                </a:ext>
              </a:extLst>
            </p:cNvPr>
            <p:cNvCxnSpPr/>
            <p:nvPr/>
          </p:nvCxnSpPr>
          <p:spPr>
            <a:xfrm>
              <a:off x="6117179" y="2418632"/>
              <a:ext cx="3175" cy="695235"/>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Arrow: Right 18">
              <a:extLst>
                <a:ext uri="{FF2B5EF4-FFF2-40B4-BE49-F238E27FC236}">
                  <a16:creationId xmlns:a16="http://schemas.microsoft.com/office/drawing/2014/main" id="{46E1C26A-D7E4-3B73-3A9A-933DD156869B}"/>
                </a:ext>
              </a:extLst>
            </p:cNvPr>
            <p:cNvSpPr/>
            <p:nvPr/>
          </p:nvSpPr>
          <p:spPr>
            <a:xfrm rot="2640000">
              <a:off x="7152229" y="1377367"/>
              <a:ext cx="652463" cy="344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520"/>
            </a:p>
          </p:txBody>
        </p:sp>
        <p:sp>
          <p:nvSpPr>
            <p:cNvPr id="20" name="TextBox 17">
              <a:extLst>
                <a:ext uri="{FF2B5EF4-FFF2-40B4-BE49-F238E27FC236}">
                  <a16:creationId xmlns:a16="http://schemas.microsoft.com/office/drawing/2014/main" id="{A168B2A4-5C01-DCE9-0FCD-48E904DC9513}"/>
                </a:ext>
              </a:extLst>
            </p:cNvPr>
            <p:cNvSpPr txBox="1"/>
            <p:nvPr/>
          </p:nvSpPr>
          <p:spPr>
            <a:xfrm>
              <a:off x="5467892" y="1898000"/>
              <a:ext cx="1298575" cy="378557"/>
            </a:xfrm>
            <a:prstGeom prst="rect">
              <a:avLst/>
            </a:prstGeom>
            <a:noFill/>
            <a:ln>
              <a:solidFill>
                <a:srgbClr val="92D050"/>
              </a:solidFill>
            </a:ln>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b="1" dirty="0">
                  <a:solidFill>
                    <a:schemeClr val="accent6">
                      <a:lumMod val="75000"/>
                    </a:schemeClr>
                  </a:solidFill>
                </a:rPr>
                <a:t>Build nudge demand sensors</a:t>
              </a:r>
              <a:endParaRPr lang="en-US" sz="1520" b="1" dirty="0">
                <a:solidFill>
                  <a:schemeClr val="accent6">
                    <a:lumMod val="75000"/>
                  </a:schemeClr>
                </a:solidFill>
                <a:cs typeface="Calibri"/>
              </a:endParaRPr>
            </a:p>
          </p:txBody>
        </p:sp>
        <p:cxnSp>
          <p:nvCxnSpPr>
            <p:cNvPr id="21" name="Straight Arrow Connector 20">
              <a:extLst>
                <a:ext uri="{FF2B5EF4-FFF2-40B4-BE49-F238E27FC236}">
                  <a16:creationId xmlns:a16="http://schemas.microsoft.com/office/drawing/2014/main" id="{39407DDE-5DC3-4776-2328-C56AF45238FC}"/>
                </a:ext>
              </a:extLst>
            </p:cNvPr>
            <p:cNvCxnSpPr>
              <a:cxnSpLocks/>
            </p:cNvCxnSpPr>
            <p:nvPr/>
          </p:nvCxnSpPr>
          <p:spPr>
            <a:xfrm>
              <a:off x="6112417" y="1296415"/>
              <a:ext cx="7937" cy="604760"/>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19">
              <a:extLst>
                <a:ext uri="{FF2B5EF4-FFF2-40B4-BE49-F238E27FC236}">
                  <a16:creationId xmlns:a16="http://schemas.microsoft.com/office/drawing/2014/main" id="{5BE8FD7A-D929-EFCF-C907-A28158568B79}"/>
                </a:ext>
              </a:extLst>
            </p:cNvPr>
            <p:cNvSpPr txBox="1"/>
            <p:nvPr/>
          </p:nvSpPr>
          <p:spPr>
            <a:xfrm>
              <a:off x="7774530" y="3283707"/>
              <a:ext cx="2057400" cy="378557"/>
            </a:xfrm>
            <a:prstGeom prst="rect">
              <a:avLst/>
            </a:prstGeom>
            <a:noFill/>
            <a:ln>
              <a:solidFill>
                <a:srgbClr val="0C1FF0"/>
              </a:solidFill>
            </a:ln>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dirty="0"/>
                <a:t>Develop evaluation and termination plan for the nudge</a:t>
              </a:r>
            </a:p>
          </p:txBody>
        </p:sp>
        <p:sp>
          <p:nvSpPr>
            <p:cNvPr id="23" name="TextBox 20">
              <a:extLst>
                <a:ext uri="{FF2B5EF4-FFF2-40B4-BE49-F238E27FC236}">
                  <a16:creationId xmlns:a16="http://schemas.microsoft.com/office/drawing/2014/main" id="{0422F8E0-7613-27A4-8EFF-224F4FC6F0CF}"/>
                </a:ext>
              </a:extLst>
            </p:cNvPr>
            <p:cNvSpPr txBox="1"/>
            <p:nvPr/>
          </p:nvSpPr>
          <p:spPr>
            <a:xfrm>
              <a:off x="7080792" y="4847194"/>
              <a:ext cx="2057400" cy="216300"/>
            </a:xfrm>
            <a:prstGeom prst="rect">
              <a:avLst/>
            </a:prstGeom>
            <a:noFill/>
            <a:ln>
              <a:solidFill>
                <a:srgbClr val="0C1FF0"/>
              </a:solidFill>
            </a:ln>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dirty="0">
                  <a:cs typeface="Calibri"/>
                </a:rPr>
                <a:t>Localize nudge MVP</a:t>
              </a:r>
            </a:p>
          </p:txBody>
        </p:sp>
        <p:sp>
          <p:nvSpPr>
            <p:cNvPr id="24" name="Arrow: Right 23">
              <a:extLst>
                <a:ext uri="{FF2B5EF4-FFF2-40B4-BE49-F238E27FC236}">
                  <a16:creationId xmlns:a16="http://schemas.microsoft.com/office/drawing/2014/main" id="{1A381779-43F0-867B-1B53-7A85B3BACB6C}"/>
                </a:ext>
              </a:extLst>
            </p:cNvPr>
            <p:cNvSpPr/>
            <p:nvPr/>
          </p:nvSpPr>
          <p:spPr>
            <a:xfrm rot="4260000">
              <a:off x="7973013" y="2694801"/>
              <a:ext cx="73333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520"/>
            </a:p>
          </p:txBody>
        </p:sp>
        <p:sp>
          <p:nvSpPr>
            <p:cNvPr id="25" name="Arrow: Right 24">
              <a:extLst>
                <a:ext uri="{FF2B5EF4-FFF2-40B4-BE49-F238E27FC236}">
                  <a16:creationId xmlns:a16="http://schemas.microsoft.com/office/drawing/2014/main" id="{7DED0954-22FC-9090-1D3B-45B2C554CF4A}"/>
                </a:ext>
              </a:extLst>
            </p:cNvPr>
            <p:cNvSpPr/>
            <p:nvPr/>
          </p:nvSpPr>
          <p:spPr>
            <a:xfrm rot="6420000">
              <a:off x="7973013" y="4161461"/>
              <a:ext cx="73333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520"/>
            </a:p>
          </p:txBody>
        </p:sp>
        <p:sp>
          <p:nvSpPr>
            <p:cNvPr id="26" name="TextBox 23">
              <a:extLst>
                <a:ext uri="{FF2B5EF4-FFF2-40B4-BE49-F238E27FC236}">
                  <a16:creationId xmlns:a16="http://schemas.microsoft.com/office/drawing/2014/main" id="{BDE644EA-2DA2-2009-AF83-1D92CA7A2F4F}"/>
                </a:ext>
              </a:extLst>
            </p:cNvPr>
            <p:cNvSpPr txBox="1"/>
            <p:nvPr/>
          </p:nvSpPr>
          <p:spPr>
            <a:xfrm>
              <a:off x="3196179" y="1863079"/>
              <a:ext cx="2057400" cy="216300"/>
            </a:xfrm>
            <a:prstGeom prst="rect">
              <a:avLst/>
            </a:prstGeom>
            <a:noFill/>
            <a:ln>
              <a:solidFill>
                <a:srgbClr val="0C1FF0"/>
              </a:solidFill>
            </a:ln>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dirty="0"/>
                <a:t>Develop nudge MSOP</a:t>
              </a:r>
            </a:p>
          </p:txBody>
        </p:sp>
        <p:sp>
          <p:nvSpPr>
            <p:cNvPr id="27" name="TextBox 24">
              <a:extLst>
                <a:ext uri="{FF2B5EF4-FFF2-40B4-BE49-F238E27FC236}">
                  <a16:creationId xmlns:a16="http://schemas.microsoft.com/office/drawing/2014/main" id="{F0562DA5-DB07-2D11-77FA-3541E95EA7BE}"/>
                </a:ext>
              </a:extLst>
            </p:cNvPr>
            <p:cNvSpPr txBox="1"/>
            <p:nvPr/>
          </p:nvSpPr>
          <p:spPr>
            <a:xfrm>
              <a:off x="2246854" y="3288469"/>
              <a:ext cx="2057400" cy="378557"/>
            </a:xfrm>
            <a:prstGeom prst="rect">
              <a:avLst/>
            </a:prstGeom>
            <a:noFill/>
            <a:ln>
              <a:solidFill>
                <a:srgbClr val="0C1FF0"/>
              </a:solidFill>
            </a:ln>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dirty="0"/>
                <a:t>Monitor nudge impact on the entire research project</a:t>
              </a:r>
            </a:p>
          </p:txBody>
        </p:sp>
        <p:sp>
          <p:nvSpPr>
            <p:cNvPr id="28" name="TextBox 25">
              <a:extLst>
                <a:ext uri="{FF2B5EF4-FFF2-40B4-BE49-F238E27FC236}">
                  <a16:creationId xmlns:a16="http://schemas.microsoft.com/office/drawing/2014/main" id="{34898261-2D34-58D4-A96B-D8A7E833CB36}"/>
                </a:ext>
              </a:extLst>
            </p:cNvPr>
            <p:cNvSpPr txBox="1"/>
            <p:nvPr/>
          </p:nvSpPr>
          <p:spPr>
            <a:xfrm>
              <a:off x="3066005" y="4720209"/>
              <a:ext cx="2057400" cy="216300"/>
            </a:xfrm>
            <a:prstGeom prst="rect">
              <a:avLst/>
            </a:prstGeom>
            <a:noFill/>
            <a:ln>
              <a:solidFill>
                <a:srgbClr val="0C1FF0"/>
              </a:solidFill>
            </a:ln>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dirty="0"/>
                <a:t>Monitor nudge sprints</a:t>
              </a:r>
            </a:p>
          </p:txBody>
        </p:sp>
        <p:sp>
          <p:nvSpPr>
            <p:cNvPr id="29" name="TextBox 26">
              <a:extLst>
                <a:ext uri="{FF2B5EF4-FFF2-40B4-BE49-F238E27FC236}">
                  <a16:creationId xmlns:a16="http://schemas.microsoft.com/office/drawing/2014/main" id="{FE8AA3BB-729A-F943-62ED-0CDA3773664F}"/>
                </a:ext>
              </a:extLst>
            </p:cNvPr>
            <p:cNvSpPr txBox="1"/>
            <p:nvPr/>
          </p:nvSpPr>
          <p:spPr>
            <a:xfrm>
              <a:off x="5067842" y="5548776"/>
              <a:ext cx="2057400" cy="216300"/>
            </a:xfrm>
            <a:prstGeom prst="rect">
              <a:avLst/>
            </a:prstGeom>
            <a:noFill/>
            <a:ln>
              <a:solidFill>
                <a:srgbClr val="0C1FF0"/>
              </a:solidFill>
            </a:ln>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dirty="0"/>
                <a:t>Implementation nudge sprints</a:t>
              </a:r>
            </a:p>
          </p:txBody>
        </p:sp>
        <p:sp>
          <p:nvSpPr>
            <p:cNvPr id="30" name="TextBox 27">
              <a:extLst>
                <a:ext uri="{FF2B5EF4-FFF2-40B4-BE49-F238E27FC236}">
                  <a16:creationId xmlns:a16="http://schemas.microsoft.com/office/drawing/2014/main" id="{4BEC48B5-817D-D421-70CD-7565361C7A85}"/>
                </a:ext>
              </a:extLst>
            </p:cNvPr>
            <p:cNvSpPr txBox="1"/>
            <p:nvPr/>
          </p:nvSpPr>
          <p:spPr>
            <a:xfrm>
              <a:off x="1659479" y="1863079"/>
              <a:ext cx="1055687" cy="378557"/>
            </a:xfrm>
            <a:prstGeom prst="rect">
              <a:avLst/>
            </a:prstGeom>
            <a:noFill/>
          </p:spPr>
          <p:txBody>
            <a:bodyPr lIns="77153" tIns="38577" rIns="77153" bIns="3857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520" dirty="0">
                  <a:solidFill>
                    <a:srgbClr val="FF0000"/>
                  </a:solidFill>
                </a:rPr>
                <a:t>Agile Nudge Diffusion</a:t>
              </a:r>
              <a:endParaRPr lang="en-US" sz="1520" dirty="0">
                <a:solidFill>
                  <a:srgbClr val="FF0000"/>
                </a:solidFill>
                <a:cs typeface="Calibri"/>
              </a:endParaRPr>
            </a:p>
          </p:txBody>
        </p:sp>
        <p:cxnSp>
          <p:nvCxnSpPr>
            <p:cNvPr id="31" name="Straight Arrow Connector 30">
              <a:extLst>
                <a:ext uri="{FF2B5EF4-FFF2-40B4-BE49-F238E27FC236}">
                  <a16:creationId xmlns:a16="http://schemas.microsoft.com/office/drawing/2014/main" id="{DF9C5138-B047-B78B-C40F-AC9D0601DDBE}"/>
                </a:ext>
              </a:extLst>
            </p:cNvPr>
            <p:cNvCxnSpPr>
              <a:cxnSpLocks/>
            </p:cNvCxnSpPr>
            <p:nvPr/>
          </p:nvCxnSpPr>
          <p:spPr>
            <a:xfrm>
              <a:off x="2619917" y="2001173"/>
              <a:ext cx="549275" cy="3175"/>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0E0030B-4EC9-EFB3-5686-3322B0101C09}"/>
                </a:ext>
              </a:extLst>
            </p:cNvPr>
            <p:cNvCxnSpPr>
              <a:cxnSpLocks/>
            </p:cNvCxnSpPr>
            <p:nvPr/>
          </p:nvCxnSpPr>
          <p:spPr>
            <a:xfrm flipV="1">
              <a:off x="4551904" y="3653547"/>
              <a:ext cx="842963" cy="938090"/>
            </a:xfrm>
            <a:prstGeom prst="straightConnector1">
              <a:avLst/>
            </a:prstGeom>
            <a:ln w="57150">
              <a:solidFill>
                <a:schemeClr val="accent6">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291EEAEF-302F-B847-B16B-79FC88229BF0}"/>
                </a:ext>
              </a:extLst>
            </p:cNvPr>
            <p:cNvSpPr/>
            <p:nvPr/>
          </p:nvSpPr>
          <p:spPr>
            <a:xfrm rot="8820000">
              <a:off x="7144292" y="5329730"/>
              <a:ext cx="733425" cy="323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520"/>
            </a:p>
          </p:txBody>
        </p:sp>
        <p:sp>
          <p:nvSpPr>
            <p:cNvPr id="34" name="Arrow: Right 33">
              <a:extLst>
                <a:ext uri="{FF2B5EF4-FFF2-40B4-BE49-F238E27FC236}">
                  <a16:creationId xmlns:a16="http://schemas.microsoft.com/office/drawing/2014/main" id="{6348D3B5-2747-BAC4-B11F-96CB8F1C56A2}"/>
                </a:ext>
              </a:extLst>
            </p:cNvPr>
            <p:cNvSpPr/>
            <p:nvPr/>
          </p:nvSpPr>
          <p:spPr>
            <a:xfrm rot="13380000">
              <a:off x="4282029" y="5202747"/>
              <a:ext cx="733425" cy="323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520"/>
            </a:p>
          </p:txBody>
        </p:sp>
        <p:sp>
          <p:nvSpPr>
            <p:cNvPr id="35" name="Arrow: Right 34">
              <a:extLst>
                <a:ext uri="{FF2B5EF4-FFF2-40B4-BE49-F238E27FC236}">
                  <a16:creationId xmlns:a16="http://schemas.microsoft.com/office/drawing/2014/main" id="{10AF034B-E742-D3D0-8A33-0D0A9965AAFA}"/>
                </a:ext>
              </a:extLst>
            </p:cNvPr>
            <p:cNvSpPr/>
            <p:nvPr/>
          </p:nvSpPr>
          <p:spPr>
            <a:xfrm rot="14760000">
              <a:off x="3320051" y="3990033"/>
              <a:ext cx="733330" cy="323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520"/>
            </a:p>
          </p:txBody>
        </p:sp>
        <p:sp>
          <p:nvSpPr>
            <p:cNvPr id="36" name="Arrow: Right 35">
              <a:extLst>
                <a:ext uri="{FF2B5EF4-FFF2-40B4-BE49-F238E27FC236}">
                  <a16:creationId xmlns:a16="http://schemas.microsoft.com/office/drawing/2014/main" id="{E90ADB8A-87A7-36A7-9FD3-42311F129E25}"/>
                </a:ext>
              </a:extLst>
            </p:cNvPr>
            <p:cNvSpPr/>
            <p:nvPr/>
          </p:nvSpPr>
          <p:spPr>
            <a:xfrm rot="18000000">
              <a:off x="3391489" y="2485277"/>
              <a:ext cx="733330"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520"/>
            </a:p>
          </p:txBody>
        </p:sp>
        <p:sp>
          <p:nvSpPr>
            <p:cNvPr id="37" name="Arrow: Right 36">
              <a:extLst>
                <a:ext uri="{FF2B5EF4-FFF2-40B4-BE49-F238E27FC236}">
                  <a16:creationId xmlns:a16="http://schemas.microsoft.com/office/drawing/2014/main" id="{AB08A34C-E07F-09C9-BDC5-C87BA8E2D630}"/>
                </a:ext>
              </a:extLst>
            </p:cNvPr>
            <p:cNvSpPr/>
            <p:nvPr/>
          </p:nvSpPr>
          <p:spPr>
            <a:xfrm rot="19500000">
              <a:off x="4143917" y="1374193"/>
              <a:ext cx="803275" cy="323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520"/>
            </a:p>
          </p:txBody>
        </p:sp>
      </p:grpSp>
    </p:spTree>
    <p:extLst>
      <p:ext uri="{BB962C8B-B14F-4D97-AF65-F5344CB8AC3E}">
        <p14:creationId xmlns:p14="http://schemas.microsoft.com/office/powerpoint/2010/main" val="216359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4181-090C-5AEE-25FF-4B059394CB53}"/>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AGILE Innovation  ​</a:t>
            </a:r>
          </a:p>
        </p:txBody>
      </p:sp>
      <p:pic>
        <p:nvPicPr>
          <p:cNvPr id="1026" name="Picture 2" descr="Cycle of Agile Innovation">
            <a:extLst>
              <a:ext uri="{FF2B5EF4-FFF2-40B4-BE49-F238E27FC236}">
                <a16:creationId xmlns:a16="http://schemas.microsoft.com/office/drawing/2014/main" id="{6A68B2A0-6B5A-DDBD-BB3A-2B9878A645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1699" y="1612767"/>
            <a:ext cx="7744602" cy="765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1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324A-A516-DBDF-9635-9CB48BC539C4}"/>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How to Design a Nudge | Agile Innovation (1)​</a:t>
            </a:r>
          </a:p>
        </p:txBody>
      </p:sp>
      <p:sp>
        <p:nvSpPr>
          <p:cNvPr id="3" name="Content Placeholder 2">
            <a:extLst>
              <a:ext uri="{FF2B5EF4-FFF2-40B4-BE49-F238E27FC236}">
                <a16:creationId xmlns:a16="http://schemas.microsoft.com/office/drawing/2014/main" id="{22A69670-5BBE-B482-EFE4-C5B424018A3D}"/>
              </a:ext>
            </a:extLst>
          </p:cNvPr>
          <p:cNvSpPr>
            <a:spLocks noGrp="1"/>
          </p:cNvSpPr>
          <p:nvPr>
            <p:ph idx="1"/>
          </p:nvPr>
        </p:nvSpPr>
        <p:spPr/>
        <p:txBody>
          <a:bodyPr>
            <a:noAutofit/>
          </a:bodyPr>
          <a:lstStyle/>
          <a:p>
            <a:pPr marL="685800" indent="-685800">
              <a:buAutoNum type="arabicPeriod"/>
            </a:pPr>
            <a:r>
              <a:rPr lang="en-US" sz="3000" dirty="0"/>
              <a:t>Map the digital, physical, and social environment surrounding the people who are targeted for behavioral changes:​</a:t>
            </a:r>
          </a:p>
          <a:p>
            <a:pPr lvl="1"/>
            <a:r>
              <a:rPr lang="en-US" sz="3000" dirty="0">
                <a:latin typeface="BentonSans Book" panose="02000503000000020004" pitchFamily="50" charset="0"/>
              </a:rPr>
              <a:t>Who is the person who is targeted, what is their current behavior that needs to be changed?​</a:t>
            </a:r>
          </a:p>
          <a:p>
            <a:pPr lvl="1"/>
            <a:r>
              <a:rPr lang="en-US" sz="3000" dirty="0">
                <a:latin typeface="BentonSans Book" panose="02000503000000020004" pitchFamily="50" charset="0"/>
              </a:rPr>
              <a:t>Who are the people interacting with the targeted person and do they have any behavior that is contributing to the current problem behavior of the target person?​</a:t>
            </a:r>
          </a:p>
          <a:p>
            <a:pPr lvl="1"/>
            <a:r>
              <a:rPr lang="en-US" sz="3000" dirty="0">
                <a:latin typeface="BentonSans Book" panose="02000503000000020004" pitchFamily="50" charset="0"/>
              </a:rPr>
              <a:t>Is there any existing messenger that could be used as nudge carrier or a nudge?​</a:t>
            </a:r>
          </a:p>
          <a:p>
            <a:pPr lvl="1"/>
            <a:r>
              <a:rPr lang="en-US" sz="3000" dirty="0">
                <a:latin typeface="BentonSans Book" panose="02000503000000020004" pitchFamily="50" charset="0"/>
              </a:rPr>
              <a:t>Are there any existing digital, physical and social artifacts (or nudges) that are contributing to the problem behavior of the targeted person?​</a:t>
            </a:r>
          </a:p>
          <a:p>
            <a:pPr lvl="1"/>
            <a:endParaRPr lang="en-US" sz="3000" dirty="0">
              <a:latin typeface="BentonSans Book" panose="02000503000000020004" pitchFamily="50" charset="0"/>
            </a:endParaRPr>
          </a:p>
          <a:p>
            <a:pPr marL="0" indent="0">
              <a:buNone/>
            </a:pPr>
            <a:r>
              <a:rPr lang="en-US" sz="3000" dirty="0"/>
              <a:t>2.   De-Nudge any existing nudges to the current problem behavior​</a:t>
            </a:r>
          </a:p>
          <a:p>
            <a:endParaRPr lang="en-US" sz="3300" dirty="0"/>
          </a:p>
          <a:p>
            <a:r>
              <a:rPr lang="en-US" sz="3300" dirty="0"/>
              <a:t>​</a:t>
            </a:r>
          </a:p>
        </p:txBody>
      </p:sp>
    </p:spTree>
    <p:extLst>
      <p:ext uri="{BB962C8B-B14F-4D97-AF65-F5344CB8AC3E}">
        <p14:creationId xmlns:p14="http://schemas.microsoft.com/office/powerpoint/2010/main" val="114168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94CF-C15C-B1DA-80C6-06BFE5E30623}"/>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How to Design a Nudge | Agile Innovation (2)​</a:t>
            </a:r>
          </a:p>
        </p:txBody>
      </p:sp>
      <p:sp>
        <p:nvSpPr>
          <p:cNvPr id="3" name="Content Placeholder 2">
            <a:extLst>
              <a:ext uri="{FF2B5EF4-FFF2-40B4-BE49-F238E27FC236}">
                <a16:creationId xmlns:a16="http://schemas.microsoft.com/office/drawing/2014/main" id="{7B43ECB8-9E9F-A355-9A17-40A6479FFA5E}"/>
              </a:ext>
            </a:extLst>
          </p:cNvPr>
          <p:cNvSpPr>
            <a:spLocks noGrp="1"/>
          </p:cNvSpPr>
          <p:nvPr>
            <p:ph idx="1"/>
          </p:nvPr>
        </p:nvSpPr>
        <p:spPr/>
        <p:txBody>
          <a:bodyPr>
            <a:normAutofit fontScale="85000" lnSpcReduction="10000"/>
          </a:bodyPr>
          <a:lstStyle/>
          <a:p>
            <a:pPr marL="685800" indent="-685800">
              <a:lnSpc>
                <a:spcPct val="170000"/>
              </a:lnSpc>
              <a:buFont typeface="+mj-lt"/>
              <a:buAutoNum type="arabicPeriod" startAt="3"/>
            </a:pPr>
            <a:r>
              <a:rPr lang="en-US" dirty="0"/>
              <a:t>Search the cognitive bias library to identify the cognitive biases or heuristics that are contributing to the existing problem behavior or the cognitive bias that may lead to the targeted behavior.​</a:t>
            </a:r>
          </a:p>
          <a:p>
            <a:pPr marL="685800" indent="-685800">
              <a:lnSpc>
                <a:spcPct val="170000"/>
              </a:lnSpc>
              <a:buFont typeface="+mj-lt"/>
              <a:buAutoNum type="arabicPeriod" startAt="3"/>
            </a:pPr>
            <a:r>
              <a:rPr lang="en-US" dirty="0"/>
              <a:t>Search the Nudge Library to identify existing nudges that are based on the cognitive biases contributing to the targeted behavior to overcome or find the existing nudge that are based on cognitive bias that may lead to the targeted behavior.​</a:t>
            </a:r>
          </a:p>
          <a:p>
            <a:endParaRPr lang="en-US" dirty="0"/>
          </a:p>
          <a:p>
            <a:r>
              <a:rPr lang="en-US" dirty="0"/>
              <a:t>​</a:t>
            </a:r>
          </a:p>
        </p:txBody>
      </p:sp>
    </p:spTree>
    <p:extLst>
      <p:ext uri="{BB962C8B-B14F-4D97-AF65-F5344CB8AC3E}">
        <p14:creationId xmlns:p14="http://schemas.microsoft.com/office/powerpoint/2010/main" val="114938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472008-2D9E-4925-A3EA-64981E59F1A6}"/>
              </a:ext>
            </a:extLst>
          </p:cNvPr>
          <p:cNvSpPr/>
          <p:nvPr/>
        </p:nvSpPr>
        <p:spPr>
          <a:xfrm>
            <a:off x="6250782" y="2383971"/>
            <a:ext cx="4734315" cy="3347067"/>
          </a:xfrm>
          <a:prstGeom prst="rect">
            <a:avLst/>
          </a:prstGeom>
          <a:solidFill>
            <a:srgbClr val="00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0" dirty="0"/>
          </a:p>
        </p:txBody>
      </p:sp>
      <p:sp>
        <p:nvSpPr>
          <p:cNvPr id="6" name="TextBox 5">
            <a:extLst>
              <a:ext uri="{FF2B5EF4-FFF2-40B4-BE49-F238E27FC236}">
                <a16:creationId xmlns:a16="http://schemas.microsoft.com/office/drawing/2014/main" id="{11BC30DA-62AB-425B-8A1A-6AA70526A997}"/>
              </a:ext>
            </a:extLst>
          </p:cNvPr>
          <p:cNvSpPr txBox="1"/>
          <p:nvPr/>
        </p:nvSpPr>
        <p:spPr>
          <a:xfrm>
            <a:off x="6485118" y="3036128"/>
            <a:ext cx="4499979" cy="1650965"/>
          </a:xfrm>
          <a:prstGeom prst="rect">
            <a:avLst/>
          </a:prstGeom>
          <a:noFill/>
        </p:spPr>
        <p:txBody>
          <a:bodyPr wrap="square" rtlCol="0">
            <a:spAutoFit/>
          </a:bodyPr>
          <a:lstStyle/>
          <a:p>
            <a:r>
              <a:rPr lang="en-US" sz="5064" dirty="0"/>
              <a:t> </a:t>
            </a:r>
            <a:r>
              <a:rPr lang="en-US" sz="5064" cap="small" dirty="0">
                <a:solidFill>
                  <a:schemeClr val="bg2"/>
                </a:solidFill>
                <a:latin typeface="Arial" panose="020B0604020202020204" pitchFamily="34" charset="0"/>
                <a:cs typeface="Arial" panose="020B0604020202020204" pitchFamily="34" charset="0"/>
              </a:rPr>
              <a:t>DISCLOSURE </a:t>
            </a:r>
          </a:p>
        </p:txBody>
      </p:sp>
      <p:pic>
        <p:nvPicPr>
          <p:cNvPr id="8" name="Picture 7">
            <a:extLst>
              <a:ext uri="{FF2B5EF4-FFF2-40B4-BE49-F238E27FC236}">
                <a16:creationId xmlns:a16="http://schemas.microsoft.com/office/drawing/2014/main" id="{73BC11C6-8010-4341-A8B1-6852D3AA5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577" y="3870396"/>
            <a:ext cx="4258898" cy="3926703"/>
          </a:xfrm>
          <a:prstGeom prst="rect">
            <a:avLst/>
          </a:prstGeom>
        </p:spPr>
      </p:pic>
      <p:pic>
        <p:nvPicPr>
          <p:cNvPr id="9" name="Google Shape;163;p9">
            <a:extLst>
              <a:ext uri="{FF2B5EF4-FFF2-40B4-BE49-F238E27FC236}">
                <a16:creationId xmlns:a16="http://schemas.microsoft.com/office/drawing/2014/main" id="{78CAE552-F178-0440-940B-FB3C6BB6A13A}"/>
              </a:ext>
            </a:extLst>
          </p:cNvPr>
          <p:cNvPicPr preferRelativeResize="0"/>
          <p:nvPr/>
        </p:nvPicPr>
        <p:blipFill rotWithShape="1">
          <a:blip r:embed="rId3">
            <a:alphaModFix/>
          </a:blip>
          <a:srcRect/>
          <a:stretch/>
        </p:blipFill>
        <p:spPr>
          <a:xfrm>
            <a:off x="11550116" y="4057508"/>
            <a:ext cx="2103290" cy="3348251"/>
          </a:xfrm>
          <a:prstGeom prst="rect">
            <a:avLst/>
          </a:prstGeom>
          <a:noFill/>
          <a:ln>
            <a:noFill/>
          </a:ln>
        </p:spPr>
      </p:pic>
    </p:spTree>
    <p:extLst>
      <p:ext uri="{BB962C8B-B14F-4D97-AF65-F5344CB8AC3E}">
        <p14:creationId xmlns:p14="http://schemas.microsoft.com/office/powerpoint/2010/main" val="9480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62F1-8651-AB55-B47C-B2C33385DA02}"/>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How to Design a Nudge | Agile Innovation (3)​</a:t>
            </a:r>
          </a:p>
        </p:txBody>
      </p:sp>
      <p:sp>
        <p:nvSpPr>
          <p:cNvPr id="3" name="Content Placeholder 2">
            <a:extLst>
              <a:ext uri="{FF2B5EF4-FFF2-40B4-BE49-F238E27FC236}">
                <a16:creationId xmlns:a16="http://schemas.microsoft.com/office/drawing/2014/main" id="{96A98998-7B45-D579-17F5-17F4973A07B1}"/>
              </a:ext>
            </a:extLst>
          </p:cNvPr>
          <p:cNvSpPr>
            <a:spLocks noGrp="1"/>
          </p:cNvSpPr>
          <p:nvPr>
            <p:ph idx="1"/>
          </p:nvPr>
        </p:nvSpPr>
        <p:spPr/>
        <p:txBody>
          <a:bodyPr>
            <a:noAutofit/>
          </a:bodyPr>
          <a:lstStyle/>
          <a:p>
            <a:pPr marL="685800" indent="-685800">
              <a:buFont typeface="+mj-lt"/>
              <a:buAutoNum type="arabicPeriod" startAt="5"/>
            </a:pPr>
            <a:r>
              <a:rPr lang="en-US" sz="3000" dirty="0"/>
              <a:t>Select existing Nudge to test its compatibility with MINDSPACE checklist and ​EAST checklist.​</a:t>
            </a:r>
          </a:p>
          <a:p>
            <a:pPr marL="685800" indent="-685800">
              <a:buFont typeface="+mj-lt"/>
              <a:buAutoNum type="arabicPeriod" startAt="5"/>
            </a:pPr>
            <a:r>
              <a:rPr lang="en-US" sz="3000" dirty="0"/>
              <a:t>If there is no evidence-based Nudge to test, then:​</a:t>
            </a:r>
          </a:p>
          <a:p>
            <a:pPr marL="1714517" lvl="2" indent="-685800"/>
            <a:r>
              <a:rPr lang="en-US" sz="3000" dirty="0">
                <a:latin typeface="BentonSans Book" panose="02000503000000020004" pitchFamily="50" charset="0"/>
              </a:rPr>
              <a:t>select a cognitive bias to build on a new nudge ​</a:t>
            </a:r>
          </a:p>
          <a:p>
            <a:pPr marL="1714517" lvl="2" indent="-685800"/>
            <a:r>
              <a:rPr lang="en-US" sz="3000" dirty="0">
                <a:latin typeface="BentonSans Book" panose="02000503000000020004" pitchFamily="50" charset="0"/>
              </a:rPr>
              <a:t>select the milieu of the nudge (digital, physical, social); ​</a:t>
            </a:r>
          </a:p>
          <a:p>
            <a:pPr marL="1714517" lvl="2" indent="-685800"/>
            <a:r>
              <a:rPr lang="en-US" sz="3000" dirty="0">
                <a:latin typeface="BentonSans Book" panose="02000503000000020004" pitchFamily="50" charset="0"/>
              </a:rPr>
              <a:t>use the MINDSPACE to select a category of nudge to design; ​</a:t>
            </a:r>
          </a:p>
          <a:p>
            <a:pPr marL="1714517" lvl="2" indent="-685800"/>
            <a:r>
              <a:rPr lang="en-US" sz="3000" dirty="0">
                <a:latin typeface="BentonSans Book" panose="02000503000000020004" pitchFamily="50" charset="0"/>
              </a:rPr>
              <a:t>create the first MVP nudge an</a:t>
            </a:r>
          </a:p>
          <a:p>
            <a:pPr marL="1714517" lvl="2" indent="-685800"/>
            <a:r>
              <a:rPr lang="en-US" sz="3000" dirty="0">
                <a:latin typeface="BentonSans Book" panose="02000503000000020004" pitchFamily="50" charset="0"/>
              </a:rPr>
              <a:t>d check its compatibility with EAST.​</a:t>
            </a:r>
          </a:p>
          <a:p>
            <a:pPr marL="0" indent="0">
              <a:buNone/>
            </a:pPr>
            <a:endParaRPr lang="en-US" dirty="0"/>
          </a:p>
        </p:txBody>
      </p:sp>
    </p:spTree>
    <p:extLst>
      <p:ext uri="{BB962C8B-B14F-4D97-AF65-F5344CB8AC3E}">
        <p14:creationId xmlns:p14="http://schemas.microsoft.com/office/powerpoint/2010/main" val="180467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87F5-6FA4-6653-34AF-E6BD88EF2AF8}"/>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How to Design a Nudge?</a:t>
            </a:r>
          </a:p>
        </p:txBody>
      </p:sp>
      <p:pic>
        <p:nvPicPr>
          <p:cNvPr id="2050" name="Picture 2" descr="Step by step instructions of how to design Nudge">
            <a:extLst>
              <a:ext uri="{FF2B5EF4-FFF2-40B4-BE49-F238E27FC236}">
                <a16:creationId xmlns:a16="http://schemas.microsoft.com/office/drawing/2014/main" id="{943B1332-89F9-7D48-BC51-376BE3ED3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400" y="1612768"/>
            <a:ext cx="12812093" cy="772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47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C6DC-1C99-89E4-CC30-28F4E798985A}"/>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Recruitment and Retention Journey Map​</a:t>
            </a:r>
          </a:p>
        </p:txBody>
      </p:sp>
      <p:pic>
        <p:nvPicPr>
          <p:cNvPr id="5" name="Content Placeholder 4" descr="Journey Map of recruitment and retention ">
            <a:extLst>
              <a:ext uri="{FF2B5EF4-FFF2-40B4-BE49-F238E27FC236}">
                <a16:creationId xmlns:a16="http://schemas.microsoft.com/office/drawing/2014/main" id="{67A3EFC4-DE69-9007-DE72-AB60CC3AACB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243"/>
          <a:stretch/>
        </p:blipFill>
        <p:spPr>
          <a:xfrm>
            <a:off x="1182915" y="1885372"/>
            <a:ext cx="15922170" cy="6516257"/>
          </a:xfrm>
        </p:spPr>
      </p:pic>
    </p:spTree>
    <p:extLst>
      <p:ext uri="{BB962C8B-B14F-4D97-AF65-F5344CB8AC3E}">
        <p14:creationId xmlns:p14="http://schemas.microsoft.com/office/powerpoint/2010/main" val="1110930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C03B-4CC4-C90E-9968-6BBA6CFFE7FD}"/>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Cognitive Biases </a:t>
            </a:r>
          </a:p>
        </p:txBody>
      </p:sp>
      <p:sp>
        <p:nvSpPr>
          <p:cNvPr id="22" name="TextBox 1">
            <a:extLst>
              <a:ext uri="{FF2B5EF4-FFF2-40B4-BE49-F238E27FC236}">
                <a16:creationId xmlns:a16="http://schemas.microsoft.com/office/drawing/2014/main" id="{CF32B3AD-4DAC-7C0C-6AF5-5745A3B098FE}"/>
              </a:ext>
            </a:extLst>
          </p:cNvPr>
          <p:cNvSpPr txBox="1"/>
          <p:nvPr/>
        </p:nvSpPr>
        <p:spPr>
          <a:xfrm>
            <a:off x="764851" y="2245652"/>
            <a:ext cx="407194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3600" dirty="0">
                <a:solidFill>
                  <a:prstClr val="black"/>
                </a:solidFill>
                <a:latin typeface="BentonSans Book" panose="02000503000000020004" pitchFamily="50" charset="0"/>
              </a:rPr>
              <a:t>Existing Behaviors</a:t>
            </a:r>
          </a:p>
        </p:txBody>
      </p:sp>
      <p:sp>
        <p:nvSpPr>
          <p:cNvPr id="19" name="Arrow: Curved Right 18" descr="curved arrow pointing down fro the left side">
            <a:extLst>
              <a:ext uri="{FF2B5EF4-FFF2-40B4-BE49-F238E27FC236}">
                <a16:creationId xmlns:a16="http://schemas.microsoft.com/office/drawing/2014/main" id="{D4975DD2-B96D-6C46-D5F7-25A84558E10F}"/>
              </a:ext>
            </a:extLst>
          </p:cNvPr>
          <p:cNvSpPr/>
          <p:nvPr/>
        </p:nvSpPr>
        <p:spPr>
          <a:xfrm>
            <a:off x="1831861" y="3322723"/>
            <a:ext cx="954158" cy="24649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2700">
              <a:solidFill>
                <a:prstClr val="black"/>
              </a:solidFill>
              <a:latin typeface="Calibri" panose="020F0502020204030204"/>
            </a:endParaRPr>
          </a:p>
        </p:txBody>
      </p:sp>
      <p:sp>
        <p:nvSpPr>
          <p:cNvPr id="15" name="Oval 14" descr="Oval shape with a word bevavior inside">
            <a:extLst>
              <a:ext uri="{FF2B5EF4-FFF2-40B4-BE49-F238E27FC236}">
                <a16:creationId xmlns:a16="http://schemas.microsoft.com/office/drawing/2014/main" id="{E35EB8D4-42DD-0053-F87B-262A9F2F7C2B}"/>
              </a:ext>
            </a:extLst>
          </p:cNvPr>
          <p:cNvSpPr/>
          <p:nvPr/>
        </p:nvSpPr>
        <p:spPr>
          <a:xfrm>
            <a:off x="2817553" y="4667538"/>
            <a:ext cx="2550122" cy="24649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2700" b="1" dirty="0">
                <a:solidFill>
                  <a:prstClr val="black"/>
                </a:solidFill>
                <a:latin typeface="BentonSans Book" panose="02000503000000020004" pitchFamily="50" charset="0"/>
              </a:rPr>
              <a:t>Behavior</a:t>
            </a:r>
            <a:endParaRPr lang="en-US" sz="2700" dirty="0">
              <a:solidFill>
                <a:prstClr val="white"/>
              </a:solidFill>
              <a:latin typeface="BentonSans Book" panose="02000503000000020004" pitchFamily="50" charset="0"/>
            </a:endParaRPr>
          </a:p>
        </p:txBody>
      </p:sp>
      <p:sp>
        <p:nvSpPr>
          <p:cNvPr id="18" name="Arrow: Curved Left 17" descr="curved arrow pointing down from the right side">
            <a:extLst>
              <a:ext uri="{FF2B5EF4-FFF2-40B4-BE49-F238E27FC236}">
                <a16:creationId xmlns:a16="http://schemas.microsoft.com/office/drawing/2014/main" id="{2FB4457A-99AB-0908-D74D-4987210DA124}"/>
              </a:ext>
            </a:extLst>
          </p:cNvPr>
          <p:cNvSpPr/>
          <p:nvPr/>
        </p:nvSpPr>
        <p:spPr>
          <a:xfrm>
            <a:off x="5331752" y="4077673"/>
            <a:ext cx="954158" cy="25295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2700">
              <a:solidFill>
                <a:prstClr val="black"/>
              </a:solidFill>
              <a:latin typeface="Calibri" panose="020F0502020204030204"/>
            </a:endParaRPr>
          </a:p>
        </p:txBody>
      </p:sp>
      <p:sp>
        <p:nvSpPr>
          <p:cNvPr id="21" name="TextBox 1">
            <a:extLst>
              <a:ext uri="{FF2B5EF4-FFF2-40B4-BE49-F238E27FC236}">
                <a16:creationId xmlns:a16="http://schemas.microsoft.com/office/drawing/2014/main" id="{82C8BB90-8687-2D92-3BF5-61EE7086623E}"/>
              </a:ext>
            </a:extLst>
          </p:cNvPr>
          <p:cNvSpPr txBox="1"/>
          <p:nvPr/>
        </p:nvSpPr>
        <p:spPr>
          <a:xfrm>
            <a:off x="3638622" y="3306728"/>
            <a:ext cx="358463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3600" dirty="0">
                <a:solidFill>
                  <a:prstClr val="black"/>
                </a:solidFill>
                <a:latin typeface="BentonSans Book" panose="02000503000000020004" pitchFamily="50" charset="0"/>
              </a:rPr>
              <a:t>Existing Nudges</a:t>
            </a:r>
          </a:p>
        </p:txBody>
      </p:sp>
      <p:sp>
        <p:nvSpPr>
          <p:cNvPr id="17" name="Rectangle 16" descr="rectange with a word Cognitive Biases inside">
            <a:extLst>
              <a:ext uri="{FF2B5EF4-FFF2-40B4-BE49-F238E27FC236}">
                <a16:creationId xmlns:a16="http://schemas.microsoft.com/office/drawing/2014/main" id="{9CC0DB8F-0533-106E-2F8F-157A1D79AB47}"/>
              </a:ext>
            </a:extLst>
          </p:cNvPr>
          <p:cNvSpPr/>
          <p:nvPr/>
        </p:nvSpPr>
        <p:spPr>
          <a:xfrm>
            <a:off x="1886305" y="7253589"/>
            <a:ext cx="4856435" cy="72972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2700" b="1">
                <a:solidFill>
                  <a:prstClr val="black"/>
                </a:solidFill>
                <a:latin typeface="BentonSans Book" panose="02000503000000020004" pitchFamily="50" charset="0"/>
              </a:rPr>
              <a:t>Cognitive Biases</a:t>
            </a:r>
            <a:endParaRPr lang="en-US" sz="2700" b="1" dirty="0">
              <a:solidFill>
                <a:prstClr val="black"/>
              </a:solidFill>
              <a:latin typeface="BentonSans Book" panose="02000503000000020004" pitchFamily="50" charset="0"/>
            </a:endParaRPr>
          </a:p>
        </p:txBody>
      </p:sp>
      <p:sp>
        <p:nvSpPr>
          <p:cNvPr id="5" name="Arrow: Curved Up 4" descr="longer curved arrow pointing up to the right side">
            <a:extLst>
              <a:ext uri="{FF2B5EF4-FFF2-40B4-BE49-F238E27FC236}">
                <a16:creationId xmlns:a16="http://schemas.microsoft.com/office/drawing/2014/main" id="{6BDF6DA4-9771-64FF-93F6-53D2286D1656}"/>
              </a:ext>
            </a:extLst>
          </p:cNvPr>
          <p:cNvSpPr/>
          <p:nvPr/>
        </p:nvSpPr>
        <p:spPr>
          <a:xfrm rot="20697424">
            <a:off x="4382688" y="6972560"/>
            <a:ext cx="9363516" cy="1761563"/>
          </a:xfrm>
          <a:prstGeom prst="curvedUpArrow">
            <a:avLst>
              <a:gd name="adj1" fmla="val 15962"/>
              <a:gd name="adj2" fmla="val 45156"/>
              <a:gd name="adj3" fmla="val 22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2700">
              <a:solidFill>
                <a:prstClr val="black"/>
              </a:solidFill>
              <a:latin typeface="Calibri" panose="020F0502020204030204"/>
            </a:endParaRPr>
          </a:p>
        </p:txBody>
      </p:sp>
      <p:sp>
        <p:nvSpPr>
          <p:cNvPr id="8" name="Rectangle 7" descr="rectangle with the word Congitive Biases inside">
            <a:extLst>
              <a:ext uri="{FF2B5EF4-FFF2-40B4-BE49-F238E27FC236}">
                <a16:creationId xmlns:a16="http://schemas.microsoft.com/office/drawing/2014/main" id="{D9C0322D-C841-C297-692A-F1BB7EB5A1A2}"/>
              </a:ext>
            </a:extLst>
          </p:cNvPr>
          <p:cNvSpPr/>
          <p:nvPr/>
        </p:nvSpPr>
        <p:spPr>
          <a:xfrm>
            <a:off x="10614014" y="5135193"/>
            <a:ext cx="4856435" cy="72972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2700" b="1" dirty="0">
                <a:solidFill>
                  <a:prstClr val="black"/>
                </a:solidFill>
                <a:latin typeface="BentonSans Book" panose="02000503000000020004" pitchFamily="50" charset="0"/>
              </a:rPr>
              <a:t>Cognitive Biases</a:t>
            </a:r>
          </a:p>
        </p:txBody>
      </p:sp>
      <p:sp>
        <p:nvSpPr>
          <p:cNvPr id="11" name="Arrow: Curved Right 10" descr="curved arrow pointing up fro the left side">
            <a:extLst>
              <a:ext uri="{FF2B5EF4-FFF2-40B4-BE49-F238E27FC236}">
                <a16:creationId xmlns:a16="http://schemas.microsoft.com/office/drawing/2014/main" id="{39D14F15-5601-59BD-DAC8-8B2998057EF7}"/>
              </a:ext>
            </a:extLst>
          </p:cNvPr>
          <p:cNvSpPr/>
          <p:nvPr/>
        </p:nvSpPr>
        <p:spPr>
          <a:xfrm rot="10800000" flipH="1">
            <a:off x="10837492" y="2029165"/>
            <a:ext cx="954158" cy="24649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2700">
              <a:solidFill>
                <a:prstClr val="black"/>
              </a:solidFill>
              <a:latin typeface="Calibri" panose="020F0502020204030204"/>
            </a:endParaRPr>
          </a:p>
        </p:txBody>
      </p:sp>
      <p:sp>
        <p:nvSpPr>
          <p:cNvPr id="14" name="TextBox 1">
            <a:extLst>
              <a:ext uri="{FF2B5EF4-FFF2-40B4-BE49-F238E27FC236}">
                <a16:creationId xmlns:a16="http://schemas.microsoft.com/office/drawing/2014/main" id="{9EA91B1A-ADC9-29A9-1323-A5BC6D4A22E6}"/>
              </a:ext>
            </a:extLst>
          </p:cNvPr>
          <p:cNvSpPr txBox="1"/>
          <p:nvPr/>
        </p:nvSpPr>
        <p:spPr>
          <a:xfrm>
            <a:off x="9144000" y="1180915"/>
            <a:ext cx="3853940"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3600" dirty="0">
                <a:solidFill>
                  <a:prstClr val="black"/>
                </a:solidFill>
                <a:latin typeface="BentonSans Book" panose="02000503000000020004" pitchFamily="50" charset="0"/>
              </a:rPr>
              <a:t>Removed nudges</a:t>
            </a:r>
          </a:p>
        </p:txBody>
      </p:sp>
      <p:sp>
        <p:nvSpPr>
          <p:cNvPr id="13" name="TextBox 1">
            <a:extLst>
              <a:ext uri="{FF2B5EF4-FFF2-40B4-BE49-F238E27FC236}">
                <a16:creationId xmlns:a16="http://schemas.microsoft.com/office/drawing/2014/main" id="{9C2FE125-CDC6-D373-4930-D81BFF84FBD7}"/>
              </a:ext>
            </a:extLst>
          </p:cNvPr>
          <p:cNvSpPr txBox="1"/>
          <p:nvPr/>
        </p:nvSpPr>
        <p:spPr>
          <a:xfrm>
            <a:off x="12622091" y="1751869"/>
            <a:ext cx="5357557"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3600" dirty="0">
                <a:solidFill>
                  <a:prstClr val="black"/>
                </a:solidFill>
                <a:latin typeface="BentonSans Book" panose="02000503000000020004" pitchFamily="50" charset="0"/>
              </a:rPr>
              <a:t>Modified or New Nudges</a:t>
            </a:r>
          </a:p>
        </p:txBody>
      </p:sp>
      <p:sp>
        <p:nvSpPr>
          <p:cNvPr id="12" name="Arrow: Curved Left 11" descr="curved arrow pointing down from the right side">
            <a:extLst>
              <a:ext uri="{FF2B5EF4-FFF2-40B4-BE49-F238E27FC236}">
                <a16:creationId xmlns:a16="http://schemas.microsoft.com/office/drawing/2014/main" id="{36F1E172-DC43-2B08-68C0-59756DF66DF6}"/>
              </a:ext>
            </a:extLst>
          </p:cNvPr>
          <p:cNvSpPr/>
          <p:nvPr/>
        </p:nvSpPr>
        <p:spPr>
          <a:xfrm>
            <a:off x="14039215" y="2395133"/>
            <a:ext cx="954158" cy="25295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2700">
              <a:solidFill>
                <a:prstClr val="black"/>
              </a:solidFill>
              <a:latin typeface="Calibri" panose="020F0502020204030204"/>
            </a:endParaRPr>
          </a:p>
        </p:txBody>
      </p:sp>
      <p:sp>
        <p:nvSpPr>
          <p:cNvPr id="6" name="Oval 5" descr="Oval shape with a word Bavaior inside">
            <a:extLst>
              <a:ext uri="{FF2B5EF4-FFF2-40B4-BE49-F238E27FC236}">
                <a16:creationId xmlns:a16="http://schemas.microsoft.com/office/drawing/2014/main" id="{7B22D64D-0532-DD12-E8F3-896AA97466D7}"/>
              </a:ext>
            </a:extLst>
          </p:cNvPr>
          <p:cNvSpPr/>
          <p:nvPr/>
        </p:nvSpPr>
        <p:spPr>
          <a:xfrm>
            <a:off x="11767172" y="2568959"/>
            <a:ext cx="2550122" cy="246490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en-US" sz="2700" b="1" dirty="0">
                <a:solidFill>
                  <a:prstClr val="black"/>
                </a:solidFill>
                <a:latin typeface="BentonSans Book" panose="02000503000000020004" pitchFamily="50" charset="0"/>
              </a:rPr>
              <a:t>Behavior</a:t>
            </a:r>
            <a:endParaRPr lang="en-US" sz="3000" dirty="0">
              <a:solidFill>
                <a:prstClr val="white"/>
              </a:solidFill>
              <a:latin typeface="BentonSans Book" panose="02000503000000020004" pitchFamily="50" charset="0"/>
            </a:endParaRPr>
          </a:p>
        </p:txBody>
      </p:sp>
    </p:spTree>
    <p:extLst>
      <p:ext uri="{BB962C8B-B14F-4D97-AF65-F5344CB8AC3E}">
        <p14:creationId xmlns:p14="http://schemas.microsoft.com/office/powerpoint/2010/main" val="802573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C047-D463-D39F-07A4-22883108F600}"/>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Library of Nudges</a:t>
            </a:r>
          </a:p>
        </p:txBody>
      </p:sp>
      <p:pic>
        <p:nvPicPr>
          <p:cNvPr id="6146" name="Picture 2" descr="an animated image of boock shelves">
            <a:extLst>
              <a:ext uri="{FF2B5EF4-FFF2-40B4-BE49-F238E27FC236}">
                <a16:creationId xmlns:a16="http://schemas.microsoft.com/office/drawing/2014/main" id="{DD15F014-980D-EBAB-BCD3-2E8E0B1699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43837" y="4495800"/>
            <a:ext cx="2419350" cy="1962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
            <a:extLst>
              <a:ext uri="{FF2B5EF4-FFF2-40B4-BE49-F238E27FC236}">
                <a16:creationId xmlns:a16="http://schemas.microsoft.com/office/drawing/2014/main" id="{5DDF024D-BD33-6D5F-979D-50768B5ED65A}"/>
              </a:ext>
            </a:extLst>
          </p:cNvPr>
          <p:cNvSpPr txBox="1"/>
          <p:nvPr/>
        </p:nvSpPr>
        <p:spPr>
          <a:xfrm>
            <a:off x="1321508" y="2119292"/>
            <a:ext cx="4203395"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a:latin typeface="BentonSans Book" panose="02000503000000020004" pitchFamily="50" charset="0"/>
              </a:rPr>
              <a:t>Cognitive Bias</a:t>
            </a:r>
          </a:p>
        </p:txBody>
      </p:sp>
      <p:sp>
        <p:nvSpPr>
          <p:cNvPr id="6" name="Arrow: Curved Right 5" descr="curved arrow pointing down from the left side">
            <a:extLst>
              <a:ext uri="{FF2B5EF4-FFF2-40B4-BE49-F238E27FC236}">
                <a16:creationId xmlns:a16="http://schemas.microsoft.com/office/drawing/2014/main" id="{7452D50C-2BCB-99E3-DFE0-896CC36F34EC}"/>
              </a:ext>
            </a:extLst>
          </p:cNvPr>
          <p:cNvSpPr/>
          <p:nvPr/>
        </p:nvSpPr>
        <p:spPr>
          <a:xfrm rot="19980000">
            <a:off x="1570178" y="3908300"/>
            <a:ext cx="929345" cy="24703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solidFill>
                <a:schemeClr val="tx1"/>
              </a:solidFill>
            </a:endParaRPr>
          </a:p>
        </p:txBody>
      </p:sp>
      <p:sp>
        <p:nvSpPr>
          <p:cNvPr id="7" name="Oval 6" descr="oval shape with the word behavior inside">
            <a:extLst>
              <a:ext uri="{FF2B5EF4-FFF2-40B4-BE49-F238E27FC236}">
                <a16:creationId xmlns:a16="http://schemas.microsoft.com/office/drawing/2014/main" id="{F717F5B8-9989-21DA-6717-B82F40C2A39C}"/>
              </a:ext>
            </a:extLst>
          </p:cNvPr>
          <p:cNvSpPr/>
          <p:nvPr/>
        </p:nvSpPr>
        <p:spPr>
          <a:xfrm>
            <a:off x="2921387" y="5046021"/>
            <a:ext cx="3032198" cy="280154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TextBox 1">
            <a:extLst>
              <a:ext uri="{FF2B5EF4-FFF2-40B4-BE49-F238E27FC236}">
                <a16:creationId xmlns:a16="http://schemas.microsoft.com/office/drawing/2014/main" id="{4BDFA75F-93D2-C220-CCC0-3A82D9EC1820}"/>
              </a:ext>
            </a:extLst>
          </p:cNvPr>
          <p:cNvSpPr txBox="1"/>
          <p:nvPr/>
        </p:nvSpPr>
        <p:spPr>
          <a:xfrm>
            <a:off x="3009644" y="6176531"/>
            <a:ext cx="2698175"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a:latin typeface="BentonSans Book" panose="02000503000000020004" pitchFamily="50" charset="0"/>
              </a:rPr>
              <a:t>Behavior</a:t>
            </a:r>
          </a:p>
        </p:txBody>
      </p:sp>
      <p:sp>
        <p:nvSpPr>
          <p:cNvPr id="5" name="Arrow: Left-Right 4" descr="longer stright arrow connecting both sides words Cognitive Bias on the left and Nudge on the right">
            <a:extLst>
              <a:ext uri="{FF2B5EF4-FFF2-40B4-BE49-F238E27FC236}">
                <a16:creationId xmlns:a16="http://schemas.microsoft.com/office/drawing/2014/main" id="{22EBE808-C44B-6F63-B19E-EF69A4135C47}"/>
              </a:ext>
            </a:extLst>
          </p:cNvPr>
          <p:cNvSpPr/>
          <p:nvPr/>
        </p:nvSpPr>
        <p:spPr>
          <a:xfrm>
            <a:off x="6041842" y="2218324"/>
            <a:ext cx="6045209" cy="52627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TextBox 1">
            <a:extLst>
              <a:ext uri="{FF2B5EF4-FFF2-40B4-BE49-F238E27FC236}">
                <a16:creationId xmlns:a16="http://schemas.microsoft.com/office/drawing/2014/main" id="{640D79E7-2745-D80B-3F4D-527506D4C587}"/>
              </a:ext>
            </a:extLst>
          </p:cNvPr>
          <p:cNvSpPr txBox="1"/>
          <p:nvPr/>
        </p:nvSpPr>
        <p:spPr>
          <a:xfrm>
            <a:off x="12953347" y="2023357"/>
            <a:ext cx="2050561"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a:latin typeface="BentonSans Book" panose="02000503000000020004" pitchFamily="50" charset="0"/>
              </a:rPr>
              <a:t>Nudge</a:t>
            </a:r>
          </a:p>
        </p:txBody>
      </p:sp>
      <p:sp>
        <p:nvSpPr>
          <p:cNvPr id="4" name="Arrow: Curved Left 3" descr="curved arrow pointing up from the right side">
            <a:extLst>
              <a:ext uri="{FF2B5EF4-FFF2-40B4-BE49-F238E27FC236}">
                <a16:creationId xmlns:a16="http://schemas.microsoft.com/office/drawing/2014/main" id="{5DEF22AC-8EB2-4B2D-4FE5-7D60F7947AD3}"/>
              </a:ext>
            </a:extLst>
          </p:cNvPr>
          <p:cNvSpPr/>
          <p:nvPr/>
        </p:nvSpPr>
        <p:spPr>
          <a:xfrm rot="10500000" flipH="1">
            <a:off x="15199993" y="2944283"/>
            <a:ext cx="1122755" cy="27140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solidFill>
                <a:schemeClr val="tx1"/>
              </a:solidFill>
            </a:endParaRPr>
          </a:p>
        </p:txBody>
      </p:sp>
      <p:sp>
        <p:nvSpPr>
          <p:cNvPr id="12" name="TextBox 1">
            <a:extLst>
              <a:ext uri="{FF2B5EF4-FFF2-40B4-BE49-F238E27FC236}">
                <a16:creationId xmlns:a16="http://schemas.microsoft.com/office/drawing/2014/main" id="{28A5EC85-8E70-99C2-5E63-BA56145C753A}"/>
              </a:ext>
            </a:extLst>
          </p:cNvPr>
          <p:cNvSpPr txBox="1"/>
          <p:nvPr/>
        </p:nvSpPr>
        <p:spPr>
          <a:xfrm>
            <a:off x="11178971" y="8100970"/>
            <a:ext cx="4660443"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a:latin typeface="Calibri" panose="020F0502020204030204" pitchFamily="34" charset="0"/>
                <a:cs typeface="Calibri" panose="020F0502020204030204" pitchFamily="34" charset="0"/>
              </a:rPr>
              <a:t>Library of Nudges</a:t>
            </a:r>
          </a:p>
        </p:txBody>
      </p:sp>
    </p:spTree>
    <p:extLst>
      <p:ext uri="{BB962C8B-B14F-4D97-AF65-F5344CB8AC3E}">
        <p14:creationId xmlns:p14="http://schemas.microsoft.com/office/powerpoint/2010/main" val="1380488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INDSPACE Checklist ">
            <a:extLst>
              <a:ext uri="{FF2B5EF4-FFF2-40B4-BE49-F238E27FC236}">
                <a16:creationId xmlns:a16="http://schemas.microsoft.com/office/drawing/2014/main" id="{D3C193B6-BE55-AD0C-1920-98B699A90078}"/>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MINDSPACE Checklist</a:t>
            </a:r>
          </a:p>
        </p:txBody>
      </p:sp>
      <p:pic>
        <p:nvPicPr>
          <p:cNvPr id="5122" name="Picture 2" descr="MID">
            <a:extLst>
              <a:ext uri="{FF2B5EF4-FFF2-40B4-BE49-F238E27FC236}">
                <a16:creationId xmlns:a16="http://schemas.microsoft.com/office/drawing/2014/main" id="{9F273430-EAFB-610F-410F-24443AC6B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574" y="1510499"/>
            <a:ext cx="6986588" cy="77014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INDSPACE Checklist short description">
            <a:extLst>
              <a:ext uri="{FF2B5EF4-FFF2-40B4-BE49-F238E27FC236}">
                <a16:creationId xmlns:a16="http://schemas.microsoft.com/office/drawing/2014/main" id="{C26D27D7-80FD-B79A-0023-EC7DCEAD0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251" y="3236119"/>
            <a:ext cx="6986588" cy="381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0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AB33-3C9B-60F5-53D7-739C5723A785}"/>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EAST Checklist</a:t>
            </a:r>
          </a:p>
        </p:txBody>
      </p:sp>
      <p:sp>
        <p:nvSpPr>
          <p:cNvPr id="3" name="Content Placeholder 2">
            <a:extLst>
              <a:ext uri="{FF2B5EF4-FFF2-40B4-BE49-F238E27FC236}">
                <a16:creationId xmlns:a16="http://schemas.microsoft.com/office/drawing/2014/main" id="{2EDFCAC7-322B-269F-176A-770F582C414E}"/>
              </a:ext>
            </a:extLst>
          </p:cNvPr>
          <p:cNvSpPr>
            <a:spLocks noGrp="1"/>
          </p:cNvSpPr>
          <p:nvPr>
            <p:ph idx="1"/>
          </p:nvPr>
        </p:nvSpPr>
        <p:spPr>
          <a:xfrm>
            <a:off x="1037649" y="1901954"/>
            <a:ext cx="9189195" cy="7149299"/>
          </a:xfrm>
        </p:spPr>
        <p:txBody>
          <a:bodyPr>
            <a:normAutofit lnSpcReduction="10000"/>
          </a:bodyPr>
          <a:lstStyle/>
          <a:p>
            <a:pPr marL="0" indent="0">
              <a:buNone/>
            </a:pPr>
            <a:r>
              <a:rPr lang="en-US" dirty="0"/>
              <a:t>The EAST checklist is a way to gauge the potential success of your new nudge prior to testing the new nudge in a series of real-world sprints.  The goal is to make your nudge Easy, Attractive, Social and Timely.  For each of the following four items, please use your own judgment to score your nudge compatibility with each item from 1-5.  Sum the scores.  The higher the total score, the more likely your nudge will be successful.  If you score 15 or higher, your nudge has a good probability of making a behavioral change. ​</a:t>
            </a:r>
          </a:p>
        </p:txBody>
      </p:sp>
      <p:pic>
        <p:nvPicPr>
          <p:cNvPr id="3074" name="Picture 2" descr="EAST checklist">
            <a:extLst>
              <a:ext uri="{FF2B5EF4-FFF2-40B4-BE49-F238E27FC236}">
                <a16:creationId xmlns:a16="http://schemas.microsoft.com/office/drawing/2014/main" id="{97E63239-9CBD-3511-8A4B-9E09F72E22E3}"/>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6844" y="1128713"/>
            <a:ext cx="7743825" cy="802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1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1428-C884-BA01-6A48-FCC1EF92E030}"/>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How to Design a Nudge (Agile Innovation)​</a:t>
            </a:r>
          </a:p>
        </p:txBody>
      </p:sp>
      <p:sp>
        <p:nvSpPr>
          <p:cNvPr id="3" name="Content Placeholder 2">
            <a:extLst>
              <a:ext uri="{FF2B5EF4-FFF2-40B4-BE49-F238E27FC236}">
                <a16:creationId xmlns:a16="http://schemas.microsoft.com/office/drawing/2014/main" id="{F9799806-EF47-010E-8F60-D7875CC4A5D0}"/>
              </a:ext>
            </a:extLst>
          </p:cNvPr>
          <p:cNvSpPr>
            <a:spLocks noGrp="1"/>
          </p:cNvSpPr>
          <p:nvPr>
            <p:ph idx="1"/>
          </p:nvPr>
        </p:nvSpPr>
        <p:spPr/>
        <p:txBody>
          <a:bodyPr>
            <a:normAutofit/>
          </a:bodyPr>
          <a:lstStyle/>
          <a:p>
            <a:pPr marL="685800" indent="-685800" fontAlgn="base">
              <a:buFont typeface="+mj-lt"/>
              <a:buAutoNum type="arabicPeriod" startAt="7"/>
            </a:pPr>
            <a:r>
              <a:rPr lang="en-US" b="0" i="0" u="none" strike="noStrike" dirty="0">
                <a:effectLst/>
              </a:rPr>
              <a:t>Define a termination plan for both the selected or the new nudge and define a termination plan for stop working on the targeted behavior.</a:t>
            </a:r>
            <a:r>
              <a:rPr lang="en-US" b="0" i="0" dirty="0">
                <a:effectLst/>
              </a:rPr>
              <a:t>​</a:t>
            </a:r>
          </a:p>
          <a:p>
            <a:pPr marL="1028717" lvl="1" indent="-685800" fontAlgn="base"/>
            <a:r>
              <a:rPr lang="en-US" sz="3600" dirty="0">
                <a:latin typeface="BentonSans Book" panose="02000503000000020004" pitchFamily="50" charset="0"/>
              </a:rPr>
              <a:t>Who will make the decision to terminate?​</a:t>
            </a:r>
          </a:p>
          <a:p>
            <a:pPr marL="1028717" lvl="1" indent="-685800" fontAlgn="base"/>
            <a:r>
              <a:rPr lang="en-US" sz="3600" dirty="0">
                <a:latin typeface="BentonSans Book" panose="02000503000000020004" pitchFamily="50" charset="0"/>
              </a:rPr>
              <a:t>When will the decision be made?​</a:t>
            </a:r>
          </a:p>
          <a:p>
            <a:pPr marL="1028717" lvl="1" indent="-685800" fontAlgn="base"/>
            <a:r>
              <a:rPr lang="en-US" sz="3600" dirty="0">
                <a:latin typeface="BentonSans Book" panose="02000503000000020004" pitchFamily="50" charset="0"/>
              </a:rPr>
              <a:t>What criteria will be used?​</a:t>
            </a:r>
          </a:p>
          <a:p>
            <a:pPr marL="342917" lvl="1" indent="0" fontAlgn="base">
              <a:buNone/>
            </a:pPr>
            <a:endParaRPr lang="en-US" sz="3600" dirty="0">
              <a:latin typeface="BentonSans Book" panose="02000503000000020004" pitchFamily="50" charset="0"/>
            </a:endParaRPr>
          </a:p>
          <a:p>
            <a:pPr marL="685800" indent="-685800" fontAlgn="base">
              <a:buFont typeface="+mj-lt"/>
              <a:buAutoNum type="arabicPeriod" startAt="7"/>
            </a:pPr>
            <a:r>
              <a:rPr lang="en-US" b="0" i="0" u="none" strike="noStrike" dirty="0">
                <a:effectLst/>
              </a:rPr>
              <a:t>Run a series of Sprints to test the selected or designed minimally viable Nudge.</a:t>
            </a:r>
            <a:r>
              <a:rPr lang="en-US" b="0" i="0" dirty="0">
                <a:effectLst/>
              </a:rPr>
              <a:t>​</a:t>
            </a:r>
          </a:p>
          <a:p>
            <a:pPr marL="0" indent="0" fontAlgn="base">
              <a:buNone/>
            </a:pPr>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3932339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EB9A-AFA5-7CA6-BF2E-13997B2DD8DD}"/>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Tools</a:t>
            </a:r>
          </a:p>
        </p:txBody>
      </p:sp>
      <p:sp>
        <p:nvSpPr>
          <p:cNvPr id="3" name="Content Placeholder 2">
            <a:extLst>
              <a:ext uri="{FF2B5EF4-FFF2-40B4-BE49-F238E27FC236}">
                <a16:creationId xmlns:a16="http://schemas.microsoft.com/office/drawing/2014/main" id="{B1D0721A-1ECC-AE03-7152-F906B2D4CCD9}"/>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dirty="0">
                <a:effectLst/>
              </a:rPr>
              <a:t>Nudge Library</a:t>
            </a:r>
            <a:r>
              <a:rPr lang="en-US" b="0" i="0" dirty="0">
                <a:effectLst/>
              </a:rPr>
              <a:t>​</a:t>
            </a:r>
          </a:p>
          <a:p>
            <a:pPr algn="l" rtl="0" fontAlgn="base">
              <a:buFont typeface="Arial" panose="020B0604020202020204" pitchFamily="34" charset="0"/>
              <a:buChar char="•"/>
            </a:pPr>
            <a:r>
              <a:rPr lang="en-US" b="0" i="0" u="none" strike="noStrike" dirty="0">
                <a:effectLst/>
              </a:rPr>
              <a:t>Cognitive Biases Library</a:t>
            </a:r>
            <a:r>
              <a:rPr lang="en-US" b="0" i="0" dirty="0">
                <a:effectLst/>
              </a:rPr>
              <a:t>​</a:t>
            </a:r>
          </a:p>
          <a:p>
            <a:pPr algn="l" rtl="0" fontAlgn="base">
              <a:buFont typeface="Arial" panose="020B0604020202020204" pitchFamily="34" charset="0"/>
              <a:buChar char="•"/>
            </a:pPr>
            <a:r>
              <a:rPr lang="en-US" b="0" i="0" u="none" strike="noStrike" dirty="0">
                <a:effectLst/>
              </a:rPr>
              <a:t>Recruitment Bootcamp</a:t>
            </a:r>
            <a:r>
              <a:rPr lang="en-US" b="0" i="0" dirty="0">
                <a:effectLst/>
              </a:rPr>
              <a:t>​</a:t>
            </a:r>
          </a:p>
          <a:p>
            <a:pPr algn="l" rtl="0" fontAlgn="base">
              <a:buFont typeface="Arial" panose="020B0604020202020204" pitchFamily="34" charset="0"/>
              <a:buChar char="•"/>
            </a:pPr>
            <a:r>
              <a:rPr lang="en-US" b="0" i="0" u="none" strike="noStrike" dirty="0">
                <a:effectLst/>
              </a:rPr>
              <a:t>Retention Bootcamp</a:t>
            </a:r>
            <a:r>
              <a:rPr lang="en-US" b="0" i="0" dirty="0">
                <a:effectLst/>
              </a:rPr>
              <a:t>​</a:t>
            </a:r>
          </a:p>
          <a:p>
            <a:pPr algn="l" rtl="0" fontAlgn="base">
              <a:buFont typeface="Arial" panose="020B0604020202020204" pitchFamily="34" charset="0"/>
              <a:buChar char="•"/>
            </a:pPr>
            <a:r>
              <a:rPr lang="en-US" b="0" i="0" u="none" strike="noStrike" dirty="0">
                <a:effectLst/>
              </a:rPr>
              <a:t>Artifacts</a:t>
            </a:r>
            <a:endParaRPr lang="en-US" b="0" i="0" dirty="0">
              <a:effectLst/>
            </a:endParaRPr>
          </a:p>
          <a:p>
            <a:endParaRPr lang="en-US" dirty="0"/>
          </a:p>
        </p:txBody>
      </p:sp>
    </p:spTree>
    <p:extLst>
      <p:ext uri="{BB962C8B-B14F-4D97-AF65-F5344CB8AC3E}">
        <p14:creationId xmlns:p14="http://schemas.microsoft.com/office/powerpoint/2010/main" val="569451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641-73BA-63A2-FB3B-4A562F0ADF1D}"/>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Nudge Library​</a:t>
            </a:r>
          </a:p>
        </p:txBody>
      </p:sp>
      <p:sp>
        <p:nvSpPr>
          <p:cNvPr id="3" name="Content Placeholder 2">
            <a:extLst>
              <a:ext uri="{FF2B5EF4-FFF2-40B4-BE49-F238E27FC236}">
                <a16:creationId xmlns:a16="http://schemas.microsoft.com/office/drawing/2014/main" id="{5777A91C-3EFC-EEFB-0534-BBFF40834937}"/>
              </a:ext>
            </a:extLst>
          </p:cNvPr>
          <p:cNvSpPr>
            <a:spLocks noGrp="1"/>
          </p:cNvSpPr>
          <p:nvPr>
            <p:ph idx="1"/>
          </p:nvPr>
        </p:nvSpPr>
        <p:spPr/>
        <p:txBody>
          <a:bodyPr/>
          <a:lstStyle/>
          <a:p>
            <a:pPr fontAlgn="base"/>
            <a:r>
              <a:rPr lang="en-US" b="0" i="0" u="none" strike="noStrike" dirty="0">
                <a:effectLst/>
              </a:rPr>
              <a:t>Will contain evidence-based nudges gathered by</a:t>
            </a:r>
            <a:r>
              <a:rPr lang="en-US" b="0" i="0" dirty="0">
                <a:effectLst/>
              </a:rPr>
              <a:t>​</a:t>
            </a:r>
          </a:p>
          <a:p>
            <a:pPr marL="1371600" lvl="1" indent="-685800" fontAlgn="base">
              <a:buFont typeface="+mj-lt"/>
              <a:buAutoNum type="alphaLcParenR"/>
            </a:pPr>
            <a:r>
              <a:rPr lang="en-US" sz="3600" dirty="0">
                <a:latin typeface="BentonSans Book" panose="02000503000000020004" pitchFamily="50" charset="0"/>
              </a:rPr>
              <a:t>Reviewing the literature​</a:t>
            </a:r>
          </a:p>
          <a:p>
            <a:pPr marL="1371600" lvl="1" indent="-685800" fontAlgn="base">
              <a:buFont typeface="+mj-lt"/>
              <a:buAutoNum type="alphaLcParenR"/>
            </a:pPr>
            <a:r>
              <a:rPr lang="en-US" sz="3600" dirty="0">
                <a:latin typeface="BentonSans Book" panose="02000503000000020004" pitchFamily="50" charset="0"/>
              </a:rPr>
              <a:t>Discussions with colleagues​</a:t>
            </a:r>
          </a:p>
          <a:p>
            <a:pPr marL="685800" lvl="1" indent="0" fontAlgn="base">
              <a:buNone/>
            </a:pPr>
            <a:endParaRPr lang="en-US" sz="3600" dirty="0">
              <a:latin typeface="BentonSans Book" panose="02000503000000020004" pitchFamily="50" charset="0"/>
            </a:endParaRPr>
          </a:p>
          <a:p>
            <a:pPr fontAlgn="base"/>
            <a:r>
              <a:rPr lang="en-US" b="0" i="0" u="none" strike="noStrike" dirty="0">
                <a:effectLst/>
              </a:rPr>
              <a:t>Build and maintain the nudge library for the evidence-based nudge unit</a:t>
            </a:r>
            <a:r>
              <a:rPr lang="en-US" b="0" i="0" dirty="0">
                <a:effectLst/>
              </a:rPr>
              <a:t>​</a:t>
            </a:r>
          </a:p>
          <a:p>
            <a:pPr fontAlgn="base"/>
            <a:r>
              <a:rPr lang="en-US" b="0" i="0" u="none" strike="noStrike" dirty="0">
                <a:effectLst/>
              </a:rPr>
              <a:t>If you don’t have an evidence-based nudge, use Agile Innovation to design one!</a:t>
            </a:r>
            <a:r>
              <a:rPr lang="en-US" b="0" i="0" dirty="0">
                <a:effectLst/>
              </a:rPr>
              <a:t>​</a:t>
            </a:r>
          </a:p>
          <a:p>
            <a:endParaRPr lang="en-US" dirty="0"/>
          </a:p>
        </p:txBody>
      </p:sp>
    </p:spTree>
    <p:extLst>
      <p:ext uri="{BB962C8B-B14F-4D97-AF65-F5344CB8AC3E}">
        <p14:creationId xmlns:p14="http://schemas.microsoft.com/office/powerpoint/2010/main" val="407035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FDD8B0-2055-2A4E-8E1C-AA41CF0117C4}"/>
              </a:ext>
            </a:extLst>
          </p:cNvPr>
          <p:cNvSpPr/>
          <p:nvPr/>
        </p:nvSpPr>
        <p:spPr>
          <a:xfrm>
            <a:off x="1371600" y="1500189"/>
            <a:ext cx="15392400" cy="8402300"/>
          </a:xfrm>
          <a:prstGeom prst="rect">
            <a:avLst/>
          </a:prstGeom>
        </p:spPr>
        <p:txBody>
          <a:bodyPr wrap="square">
            <a:spAutoFit/>
          </a:bodyPr>
          <a:lstStyle/>
          <a:p>
            <a:pPr defTabSz="785370"/>
            <a:r>
              <a:rPr lang="en-US" sz="3375" dirty="0" err="1">
                <a:solidFill>
                  <a:srgbClr val="262626"/>
                </a:solidFill>
                <a:latin typeface="Arial" panose="020B0604020202020204" pitchFamily="34" charset="0"/>
                <a:cs typeface="Arial" panose="020B0604020202020204" pitchFamily="34" charset="0"/>
              </a:rPr>
              <a:t>Malaz</a:t>
            </a:r>
            <a:r>
              <a:rPr lang="en-US" sz="3375" dirty="0">
                <a:solidFill>
                  <a:srgbClr val="262626"/>
                </a:solidFill>
                <a:latin typeface="Arial" panose="020B0604020202020204" pitchFamily="34" charset="0"/>
                <a:cs typeface="Arial" panose="020B0604020202020204" pitchFamily="34" charset="0"/>
              </a:rPr>
              <a:t> </a:t>
            </a:r>
            <a:r>
              <a:rPr lang="en-US" sz="3375" dirty="0" err="1">
                <a:solidFill>
                  <a:srgbClr val="262626"/>
                </a:solidFill>
                <a:latin typeface="Arial" panose="020B0604020202020204" pitchFamily="34" charset="0"/>
                <a:cs typeface="Arial" panose="020B0604020202020204" pitchFamily="34" charset="0"/>
              </a:rPr>
              <a:t>Boustani</a:t>
            </a:r>
            <a:endParaRPr lang="en-US" sz="3375" dirty="0">
              <a:solidFill>
                <a:srgbClr val="262626"/>
              </a:solidFill>
              <a:latin typeface="Arial" panose="020B0604020202020204" pitchFamily="34" charset="0"/>
              <a:cs typeface="Arial" panose="020B0604020202020204" pitchFamily="34" charset="0"/>
            </a:endParaRP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Equity Ownership in</a:t>
            </a:r>
          </a:p>
          <a:p>
            <a:pPr defTabSz="785370"/>
            <a:r>
              <a:rPr lang="en-US" sz="3375" dirty="0">
                <a:solidFill>
                  <a:srgbClr val="262626"/>
                </a:solidFill>
                <a:latin typeface="Arial" panose="020B0604020202020204" pitchFamily="34" charset="0"/>
                <a:cs typeface="Arial" panose="020B0604020202020204" pitchFamily="34" charset="0"/>
              </a:rPr>
              <a:t>	</a:t>
            </a:r>
            <a:r>
              <a:rPr lang="en-US" sz="3375" dirty="0" err="1">
                <a:solidFill>
                  <a:srgbClr val="262626"/>
                </a:solidFill>
                <a:latin typeface="Arial" panose="020B0604020202020204" pitchFamily="34" charset="0"/>
                <a:cs typeface="Arial" panose="020B0604020202020204" pitchFamily="34" charset="0"/>
              </a:rPr>
              <a:t>RestUp</a:t>
            </a:r>
            <a:r>
              <a:rPr lang="en-US" sz="3375" dirty="0">
                <a:solidFill>
                  <a:srgbClr val="262626"/>
                </a:solidFill>
                <a:latin typeface="Arial" panose="020B0604020202020204" pitchFamily="34" charset="0"/>
                <a:cs typeface="Arial" panose="020B0604020202020204" pitchFamily="34" charset="0"/>
              </a:rPr>
              <a:t>, LLC</a:t>
            </a:r>
          </a:p>
          <a:p>
            <a:pPr defTabSz="785370"/>
            <a:r>
              <a:rPr lang="en-US" sz="3375" dirty="0">
                <a:solidFill>
                  <a:srgbClr val="262626"/>
                </a:solidFill>
                <a:latin typeface="Arial" panose="020B0604020202020204" pitchFamily="34" charset="0"/>
                <a:cs typeface="Arial" panose="020B0604020202020204" pitchFamily="34" charset="0"/>
              </a:rPr>
              <a:t>	Preferred Population Health Management, LLC</a:t>
            </a:r>
          </a:p>
          <a:p>
            <a:pPr defTabSz="785370"/>
            <a:r>
              <a:rPr lang="en-US" sz="3375" dirty="0">
                <a:solidFill>
                  <a:srgbClr val="262626"/>
                </a:solidFill>
                <a:latin typeface="Arial" panose="020B0604020202020204" pitchFamily="34" charset="0"/>
                <a:cs typeface="Arial" panose="020B0604020202020204" pitchFamily="34" charset="0"/>
              </a:rPr>
              <a:t>	Blue </a:t>
            </a:r>
            <a:r>
              <a:rPr lang="en-US" sz="3375" dirty="0" err="1">
                <a:solidFill>
                  <a:srgbClr val="262626"/>
                </a:solidFill>
                <a:latin typeface="Arial" panose="020B0604020202020204" pitchFamily="34" charset="0"/>
                <a:cs typeface="Arial" panose="020B0604020202020204" pitchFamily="34" charset="0"/>
              </a:rPr>
              <a:t>Agilis</a:t>
            </a:r>
            <a:r>
              <a:rPr lang="en-US" sz="3375" dirty="0">
                <a:solidFill>
                  <a:srgbClr val="262626"/>
                </a:solidFill>
                <a:latin typeface="Arial" panose="020B0604020202020204" pitchFamily="34" charset="0"/>
                <a:cs typeface="Arial" panose="020B0604020202020204" pitchFamily="34" charset="0"/>
              </a:rPr>
              <a:t>, LLC</a:t>
            </a:r>
          </a:p>
          <a:p>
            <a:pPr defTabSz="785370"/>
            <a:r>
              <a:rPr lang="en-US" sz="3375" dirty="0">
                <a:solidFill>
                  <a:srgbClr val="262626"/>
                </a:solidFill>
                <a:latin typeface="Arial" panose="020B0604020202020204" pitchFamily="34" charset="0"/>
                <a:cs typeface="Arial" panose="020B0604020202020204" pitchFamily="34" charset="0"/>
              </a:rPr>
              <a:t>	</a:t>
            </a:r>
            <a:r>
              <a:rPr lang="en-US" sz="3375" dirty="0" err="1">
                <a:solidFill>
                  <a:srgbClr val="262626"/>
                </a:solidFill>
                <a:latin typeface="Arial" panose="020B0604020202020204" pitchFamily="34" charset="0"/>
                <a:cs typeface="Arial" panose="020B0604020202020204" pitchFamily="34" charset="0"/>
              </a:rPr>
              <a:t>DigiCare</a:t>
            </a:r>
            <a:r>
              <a:rPr lang="en-US" sz="3375" dirty="0">
                <a:solidFill>
                  <a:srgbClr val="262626"/>
                </a:solidFill>
                <a:latin typeface="Arial" panose="020B0604020202020204" pitchFamily="34" charset="0"/>
                <a:cs typeface="Arial" panose="020B0604020202020204" pitchFamily="34" charset="0"/>
              </a:rPr>
              <a:t> Realized, Inc</a:t>
            </a:r>
          </a:p>
          <a:p>
            <a:pPr marL="482252" indent="-4822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Advisory board member in the past 12 months for :</a:t>
            </a:r>
          </a:p>
          <a:p>
            <a:pPr defTabSz="785370"/>
            <a:r>
              <a:rPr lang="en-US" sz="3375" dirty="0">
                <a:solidFill>
                  <a:srgbClr val="262626"/>
                </a:solidFill>
                <a:latin typeface="Arial" panose="020B0604020202020204" pitchFamily="34" charset="0"/>
                <a:cs typeface="Arial" panose="020B0604020202020204" pitchFamily="34" charset="0"/>
              </a:rPr>
              <a:t>	Biogen, Genentech, Lilly, Merck &amp; Eisai </a:t>
            </a: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Author with royalty for</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Agile Implementation Book; The Agile Network Book</a:t>
            </a: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Teacher of </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IU Graduate Certificate in Innovation and Implementation Science</a:t>
            </a: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Scientist who receive funding from Federal agencies</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NIH</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AHRQ</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CMS</a:t>
            </a:r>
          </a:p>
        </p:txBody>
      </p:sp>
    </p:spTree>
    <p:extLst>
      <p:ext uri="{BB962C8B-B14F-4D97-AF65-F5344CB8AC3E}">
        <p14:creationId xmlns:p14="http://schemas.microsoft.com/office/powerpoint/2010/main" val="3288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05E3DBE9-91F1-FE69-B587-30CBE4DDDA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2965" y="58993"/>
            <a:ext cx="12522071" cy="9388736"/>
          </a:xfrm>
        </p:spPr>
      </p:pic>
    </p:spTree>
    <p:extLst>
      <p:ext uri="{BB962C8B-B14F-4D97-AF65-F5344CB8AC3E}">
        <p14:creationId xmlns:p14="http://schemas.microsoft.com/office/powerpoint/2010/main" val="116779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47B0-3FFE-4FA7-B6DC-8D12F8AA015F}"/>
              </a:ext>
            </a:extLst>
          </p:cNvPr>
          <p:cNvSpPr>
            <a:spLocks noGrp="1"/>
          </p:cNvSpPr>
          <p:nvPr>
            <p:ph type="ctrTitle"/>
          </p:nvPr>
        </p:nvSpPr>
        <p:spPr>
          <a:xfrm>
            <a:off x="1037650" y="560533"/>
            <a:ext cx="16008782" cy="1398131"/>
          </a:xfrm>
        </p:spPr>
        <p:txBody>
          <a:bodyPr>
            <a:normAutofit/>
          </a:bodyPr>
          <a:lstStyle/>
          <a:p>
            <a:pPr algn="ctr"/>
            <a:r>
              <a:rPr lang="en-US" dirty="0">
                <a:latin typeface="Calibri" panose="020F0502020204030204" pitchFamily="34" charset="0"/>
                <a:cs typeface="Calibri" panose="020F0502020204030204" pitchFamily="34" charset="0"/>
              </a:rPr>
              <a:t>The Impact Equation</a:t>
            </a:r>
          </a:p>
        </p:txBody>
      </p:sp>
      <p:sp>
        <p:nvSpPr>
          <p:cNvPr id="3" name="Content Placeholder 2">
            <a:extLst>
              <a:ext uri="{FF2B5EF4-FFF2-40B4-BE49-F238E27FC236}">
                <a16:creationId xmlns:a16="http://schemas.microsoft.com/office/drawing/2014/main" id="{6611661A-CC07-4297-9EBD-ECB31C407F24}"/>
              </a:ext>
            </a:extLst>
          </p:cNvPr>
          <p:cNvSpPr>
            <a:spLocks noGrp="1"/>
          </p:cNvSpPr>
          <p:nvPr>
            <p:ph idx="1"/>
          </p:nvPr>
        </p:nvSpPr>
        <p:spPr>
          <a:xfrm>
            <a:off x="1152620" y="2194661"/>
            <a:ext cx="9117005" cy="692498"/>
          </a:xfrm>
        </p:spPr>
        <p:txBody>
          <a:bodyPr>
            <a:noAutofit/>
          </a:bodyPr>
          <a:lstStyle/>
          <a:p>
            <a:pPr marL="0" indent="0">
              <a:buNone/>
            </a:pPr>
            <a:r>
              <a:rPr lang="en-US" b="1" dirty="0">
                <a:solidFill>
                  <a:srgbClr val="9A2A1B"/>
                </a:solidFill>
              </a:rPr>
              <a:t>ES x I x Sc x St = IS </a:t>
            </a:r>
          </a:p>
        </p:txBody>
      </p:sp>
      <p:pic>
        <p:nvPicPr>
          <p:cNvPr id="5" name="Picture 4" descr="Image of texts charts a magnifying glass a calculator and an eye glasses.">
            <a:extLst>
              <a:ext uri="{FF2B5EF4-FFF2-40B4-BE49-F238E27FC236}">
                <a16:creationId xmlns:a16="http://schemas.microsoft.com/office/drawing/2014/main" id="{E34EBA62-E18C-5E27-91E3-5257E5A000D1}"/>
              </a:ext>
            </a:extLst>
          </p:cNvPr>
          <p:cNvPicPr>
            <a:picLocks noChangeAspect="1"/>
          </p:cNvPicPr>
          <p:nvPr/>
        </p:nvPicPr>
        <p:blipFill rotWithShape="1">
          <a:blip r:embed="rId3">
            <a:extLst>
              <a:ext uri="{28A0092B-C50C-407E-A947-70E740481C1C}">
                <a14:useLocalDpi xmlns:a14="http://schemas.microsoft.com/office/drawing/2010/main" val="0"/>
              </a:ext>
            </a:extLst>
          </a:blip>
          <a:srcRect r="-2678"/>
          <a:stretch/>
        </p:blipFill>
        <p:spPr>
          <a:xfrm>
            <a:off x="1152620" y="3456687"/>
            <a:ext cx="2588246" cy="2640930"/>
          </a:xfrm>
          <a:prstGeom prst="flowChartConnector">
            <a:avLst/>
          </a:prstGeom>
          <a:ln w="38100">
            <a:solidFill>
              <a:schemeClr val="bg2">
                <a:lumMod val="75000"/>
              </a:schemeClr>
            </a:solidFill>
          </a:ln>
        </p:spPr>
      </p:pic>
      <p:sp>
        <p:nvSpPr>
          <p:cNvPr id="14" name="TextBox 13">
            <a:extLst>
              <a:ext uri="{FF2B5EF4-FFF2-40B4-BE49-F238E27FC236}">
                <a16:creationId xmlns:a16="http://schemas.microsoft.com/office/drawing/2014/main" id="{C78A88DF-6401-6270-6718-5BCF905BD950}"/>
              </a:ext>
              <a:ext uri="{C183D7F6-B498-43B3-948B-1728B52AA6E4}">
                <adec:decorative xmlns:adec="http://schemas.microsoft.com/office/drawing/2017/decorative" val="0"/>
              </a:ext>
            </a:extLst>
          </p:cNvPr>
          <p:cNvSpPr txBox="1"/>
          <p:nvPr/>
        </p:nvSpPr>
        <p:spPr>
          <a:xfrm>
            <a:off x="1152620" y="6599010"/>
            <a:ext cx="2870423" cy="1200329"/>
          </a:xfrm>
          <a:prstGeom prst="rect">
            <a:avLst/>
          </a:prstGeom>
          <a:noFill/>
        </p:spPr>
        <p:txBody>
          <a:bodyPr wrap="square">
            <a:spAutoFit/>
          </a:bodyPr>
          <a:lstStyle/>
          <a:p>
            <a:pPr algn="ctr"/>
            <a:r>
              <a:rPr lang="en-US" sz="3600" dirty="0">
                <a:latin typeface="BentonSans Book" panose="02000503000000020004" pitchFamily="50" charset="0"/>
              </a:rPr>
              <a:t>Effect Size  (ES)</a:t>
            </a:r>
          </a:p>
        </p:txBody>
      </p:sp>
      <p:sp>
        <p:nvSpPr>
          <p:cNvPr id="8" name="TextBox 7">
            <a:extLst>
              <a:ext uri="{FF2B5EF4-FFF2-40B4-BE49-F238E27FC236}">
                <a16:creationId xmlns:a16="http://schemas.microsoft.com/office/drawing/2014/main" id="{C0BF8316-2031-8F54-1A31-9997D02ECF95}"/>
              </a:ext>
              <a:ext uri="{C183D7F6-B498-43B3-948B-1728B52AA6E4}">
                <adec:decorative xmlns:adec="http://schemas.microsoft.com/office/drawing/2017/decorative" val="0"/>
              </a:ext>
            </a:extLst>
          </p:cNvPr>
          <p:cNvSpPr txBox="1"/>
          <p:nvPr/>
        </p:nvSpPr>
        <p:spPr>
          <a:xfrm>
            <a:off x="3726921" y="4430905"/>
            <a:ext cx="944481" cy="646331"/>
          </a:xfrm>
          <a:prstGeom prst="rect">
            <a:avLst/>
          </a:prstGeom>
          <a:noFill/>
        </p:spPr>
        <p:txBody>
          <a:bodyPr wrap="square">
            <a:spAutoFit/>
          </a:bodyPr>
          <a:lstStyle/>
          <a:p>
            <a:pPr algn="ctr"/>
            <a:r>
              <a:rPr lang="en-US" sz="3600" b="1" dirty="0">
                <a:latin typeface="BentonSans Book" panose="02000503000000020004" pitchFamily="50" charset="0"/>
              </a:rPr>
              <a:t>x</a:t>
            </a:r>
          </a:p>
        </p:txBody>
      </p:sp>
      <p:pic>
        <p:nvPicPr>
          <p:cNvPr id="7" name="Picture 6" descr="Two people attaching a glass bulb to a cap. &#10;&#10;">
            <a:extLst>
              <a:ext uri="{FF2B5EF4-FFF2-40B4-BE49-F238E27FC236}">
                <a16:creationId xmlns:a16="http://schemas.microsoft.com/office/drawing/2014/main" id="{A6F206C1-70EB-B50F-D9A3-703764E7119D}"/>
              </a:ext>
            </a:extLst>
          </p:cNvPr>
          <p:cNvPicPr>
            <a:picLocks noChangeAspect="1"/>
          </p:cNvPicPr>
          <p:nvPr/>
        </p:nvPicPr>
        <p:blipFill rotWithShape="1">
          <a:blip r:embed="rId4">
            <a:extLst>
              <a:ext uri="{28A0092B-C50C-407E-A947-70E740481C1C}">
                <a14:useLocalDpi xmlns:a14="http://schemas.microsoft.com/office/drawing/2010/main" val="0"/>
              </a:ext>
            </a:extLst>
          </a:blip>
          <a:srcRect l="10217" r="8275"/>
          <a:stretch/>
        </p:blipFill>
        <p:spPr>
          <a:xfrm>
            <a:off x="4824101" y="3443579"/>
            <a:ext cx="2588246" cy="2640930"/>
          </a:xfrm>
          <a:prstGeom prst="flowChartConnector">
            <a:avLst/>
          </a:prstGeom>
          <a:ln w="38100">
            <a:solidFill>
              <a:schemeClr val="bg2">
                <a:lumMod val="75000"/>
              </a:schemeClr>
            </a:solidFill>
          </a:ln>
        </p:spPr>
      </p:pic>
      <p:sp>
        <p:nvSpPr>
          <p:cNvPr id="15" name="TextBox 14">
            <a:extLst>
              <a:ext uri="{FF2B5EF4-FFF2-40B4-BE49-F238E27FC236}">
                <a16:creationId xmlns:a16="http://schemas.microsoft.com/office/drawing/2014/main" id="{9094EEA4-D214-1542-33BA-5972D765460A}"/>
              </a:ext>
              <a:ext uri="{C183D7F6-B498-43B3-948B-1728B52AA6E4}">
                <adec:decorative xmlns:adec="http://schemas.microsoft.com/office/drawing/2017/decorative" val="0"/>
              </a:ext>
            </a:extLst>
          </p:cNvPr>
          <p:cNvSpPr txBox="1"/>
          <p:nvPr/>
        </p:nvSpPr>
        <p:spPr>
          <a:xfrm>
            <a:off x="4299252" y="6599009"/>
            <a:ext cx="3637941" cy="1200329"/>
          </a:xfrm>
          <a:prstGeom prst="rect">
            <a:avLst/>
          </a:prstGeom>
          <a:noFill/>
        </p:spPr>
        <p:txBody>
          <a:bodyPr wrap="square">
            <a:spAutoFit/>
          </a:bodyPr>
          <a:lstStyle/>
          <a:p>
            <a:pPr algn="ctr"/>
            <a:r>
              <a:rPr lang="en-US" sz="3600" dirty="0">
                <a:latin typeface="BentonSans Book" panose="02000503000000020004" pitchFamily="50" charset="0"/>
              </a:rPr>
              <a:t>Implantability (I) </a:t>
            </a:r>
          </a:p>
        </p:txBody>
      </p:sp>
      <p:sp>
        <p:nvSpPr>
          <p:cNvPr id="18" name="TextBox 17">
            <a:extLst>
              <a:ext uri="{FF2B5EF4-FFF2-40B4-BE49-F238E27FC236}">
                <a16:creationId xmlns:a16="http://schemas.microsoft.com/office/drawing/2014/main" id="{8996465F-FC39-BD1E-5C4F-2ACDB964CFDD}"/>
              </a:ext>
              <a:ext uri="{C183D7F6-B498-43B3-948B-1728B52AA6E4}">
                <adec:decorative xmlns:adec="http://schemas.microsoft.com/office/drawing/2017/decorative" val="0"/>
              </a:ext>
            </a:extLst>
          </p:cNvPr>
          <p:cNvSpPr txBox="1"/>
          <p:nvPr/>
        </p:nvSpPr>
        <p:spPr>
          <a:xfrm>
            <a:off x="7465542" y="4424768"/>
            <a:ext cx="944481" cy="646331"/>
          </a:xfrm>
          <a:prstGeom prst="rect">
            <a:avLst/>
          </a:prstGeom>
          <a:noFill/>
        </p:spPr>
        <p:txBody>
          <a:bodyPr wrap="square">
            <a:spAutoFit/>
          </a:bodyPr>
          <a:lstStyle/>
          <a:p>
            <a:pPr algn="ctr"/>
            <a:r>
              <a:rPr lang="en-US" sz="3600" b="1" dirty="0">
                <a:latin typeface="BentonSans Book" panose="02000503000000020004" pitchFamily="50" charset="0"/>
              </a:rPr>
              <a:t>x</a:t>
            </a:r>
          </a:p>
        </p:txBody>
      </p:sp>
      <p:pic>
        <p:nvPicPr>
          <p:cNvPr id="9" name="Picture 8" descr="image for scalability">
            <a:extLst>
              <a:ext uri="{FF2B5EF4-FFF2-40B4-BE49-F238E27FC236}">
                <a16:creationId xmlns:a16="http://schemas.microsoft.com/office/drawing/2014/main" id="{06780F54-C504-3901-937E-01EB55E16960}"/>
              </a:ext>
            </a:extLst>
          </p:cNvPr>
          <p:cNvPicPr>
            <a:picLocks noChangeAspect="1"/>
          </p:cNvPicPr>
          <p:nvPr/>
        </p:nvPicPr>
        <p:blipFill rotWithShape="1">
          <a:blip r:embed="rId5">
            <a:extLst>
              <a:ext uri="{28A0092B-C50C-407E-A947-70E740481C1C}">
                <a14:useLocalDpi xmlns:a14="http://schemas.microsoft.com/office/drawing/2010/main" val="0"/>
              </a:ext>
            </a:extLst>
          </a:blip>
          <a:srcRect r="3305"/>
          <a:stretch/>
        </p:blipFill>
        <p:spPr>
          <a:xfrm>
            <a:off x="8392189" y="3428078"/>
            <a:ext cx="2588246" cy="2640930"/>
          </a:xfrm>
          <a:prstGeom prst="flowChartConnector">
            <a:avLst/>
          </a:prstGeom>
          <a:ln w="38100">
            <a:solidFill>
              <a:schemeClr val="bg2">
                <a:lumMod val="75000"/>
              </a:schemeClr>
            </a:solidFill>
          </a:ln>
        </p:spPr>
      </p:pic>
      <p:sp>
        <p:nvSpPr>
          <p:cNvPr id="16" name="TextBox 15">
            <a:extLst>
              <a:ext uri="{FF2B5EF4-FFF2-40B4-BE49-F238E27FC236}">
                <a16:creationId xmlns:a16="http://schemas.microsoft.com/office/drawing/2014/main" id="{95C6B040-D512-388D-7061-3ABBECE970E4}"/>
              </a:ext>
              <a:ext uri="{C183D7F6-B498-43B3-948B-1728B52AA6E4}">
                <adec:decorative xmlns:adec="http://schemas.microsoft.com/office/drawing/2017/decorative" val="0"/>
              </a:ext>
            </a:extLst>
          </p:cNvPr>
          <p:cNvSpPr txBox="1"/>
          <p:nvPr/>
        </p:nvSpPr>
        <p:spPr>
          <a:xfrm>
            <a:off x="8320952" y="6599009"/>
            <a:ext cx="2870423" cy="1200329"/>
          </a:xfrm>
          <a:prstGeom prst="rect">
            <a:avLst/>
          </a:prstGeom>
          <a:noFill/>
        </p:spPr>
        <p:txBody>
          <a:bodyPr wrap="square">
            <a:spAutoFit/>
          </a:bodyPr>
          <a:lstStyle/>
          <a:p>
            <a:pPr algn="ctr"/>
            <a:r>
              <a:rPr lang="en-US" sz="3600" dirty="0">
                <a:latin typeface="BentonSans Book" panose="02000503000000020004" pitchFamily="50" charset="0"/>
              </a:rPr>
              <a:t>Scalability (Sc)</a:t>
            </a:r>
          </a:p>
        </p:txBody>
      </p:sp>
      <p:sp>
        <p:nvSpPr>
          <p:cNvPr id="19" name="TextBox 18">
            <a:extLst>
              <a:ext uri="{FF2B5EF4-FFF2-40B4-BE49-F238E27FC236}">
                <a16:creationId xmlns:a16="http://schemas.microsoft.com/office/drawing/2014/main" id="{E5DFD386-B5D8-297C-B606-C456C52E7149}"/>
              </a:ext>
              <a:ext uri="{C183D7F6-B498-43B3-948B-1728B52AA6E4}">
                <adec:decorative xmlns:adec="http://schemas.microsoft.com/office/drawing/2017/decorative" val="0"/>
              </a:ext>
            </a:extLst>
          </p:cNvPr>
          <p:cNvSpPr txBox="1"/>
          <p:nvPr/>
        </p:nvSpPr>
        <p:spPr>
          <a:xfrm>
            <a:off x="10957620" y="4430903"/>
            <a:ext cx="944481" cy="646331"/>
          </a:xfrm>
          <a:prstGeom prst="rect">
            <a:avLst/>
          </a:prstGeom>
          <a:noFill/>
        </p:spPr>
        <p:txBody>
          <a:bodyPr wrap="square">
            <a:spAutoFit/>
          </a:bodyPr>
          <a:lstStyle/>
          <a:p>
            <a:pPr algn="ctr"/>
            <a:r>
              <a:rPr lang="en-US" sz="3600" b="1" dirty="0">
                <a:latin typeface="BentonSans Book" panose="02000503000000020004" pitchFamily="50" charset="0"/>
              </a:rPr>
              <a:t>x</a:t>
            </a:r>
          </a:p>
        </p:txBody>
      </p:sp>
      <p:pic>
        <p:nvPicPr>
          <p:cNvPr id="11" name="Picture 10" descr="Two people facing each other. A plant on a pot between then. &#10;">
            <a:extLst>
              <a:ext uri="{FF2B5EF4-FFF2-40B4-BE49-F238E27FC236}">
                <a16:creationId xmlns:a16="http://schemas.microsoft.com/office/drawing/2014/main" id="{DED4BB6A-9D44-4750-7EB2-2924FBE92955}"/>
              </a:ext>
            </a:extLst>
          </p:cNvPr>
          <p:cNvPicPr>
            <a:picLocks noChangeAspect="1"/>
          </p:cNvPicPr>
          <p:nvPr/>
        </p:nvPicPr>
        <p:blipFill rotWithShape="1">
          <a:blip r:embed="rId6">
            <a:extLst>
              <a:ext uri="{28A0092B-C50C-407E-A947-70E740481C1C}">
                <a14:useLocalDpi xmlns:a14="http://schemas.microsoft.com/office/drawing/2010/main" val="0"/>
              </a:ext>
            </a:extLst>
          </a:blip>
          <a:srcRect l="8458" r="10034"/>
          <a:stretch/>
        </p:blipFill>
        <p:spPr>
          <a:xfrm>
            <a:off x="11960276" y="3428078"/>
            <a:ext cx="2588246" cy="2640930"/>
          </a:xfrm>
          <a:prstGeom prst="flowChartConnector">
            <a:avLst/>
          </a:prstGeom>
          <a:ln w="28575">
            <a:solidFill>
              <a:schemeClr val="bg2">
                <a:lumMod val="75000"/>
              </a:schemeClr>
            </a:solidFill>
          </a:ln>
        </p:spPr>
      </p:pic>
      <p:sp>
        <p:nvSpPr>
          <p:cNvPr id="17" name="TextBox 16">
            <a:extLst>
              <a:ext uri="{FF2B5EF4-FFF2-40B4-BE49-F238E27FC236}">
                <a16:creationId xmlns:a16="http://schemas.microsoft.com/office/drawing/2014/main" id="{C32FA452-042A-C57A-7D1A-418343269B8B}"/>
              </a:ext>
              <a:ext uri="{C183D7F6-B498-43B3-948B-1728B52AA6E4}">
                <adec:decorative xmlns:adec="http://schemas.microsoft.com/office/drawing/2017/decorative" val="0"/>
              </a:ext>
            </a:extLst>
          </p:cNvPr>
          <p:cNvSpPr txBox="1"/>
          <p:nvPr/>
        </p:nvSpPr>
        <p:spPr>
          <a:xfrm>
            <a:off x="11630513" y="6606788"/>
            <a:ext cx="3247775" cy="1200329"/>
          </a:xfrm>
          <a:prstGeom prst="rect">
            <a:avLst/>
          </a:prstGeom>
          <a:noFill/>
        </p:spPr>
        <p:txBody>
          <a:bodyPr wrap="square">
            <a:spAutoFit/>
          </a:bodyPr>
          <a:lstStyle/>
          <a:p>
            <a:pPr algn="ctr"/>
            <a:r>
              <a:rPr lang="en-US" sz="3600" dirty="0">
                <a:latin typeface="BentonSans Book" panose="02000503000000020004" pitchFamily="50" charset="0"/>
              </a:rPr>
              <a:t>Sustainability(St) </a:t>
            </a:r>
          </a:p>
        </p:txBody>
      </p:sp>
      <p:sp>
        <p:nvSpPr>
          <p:cNvPr id="12" name="TextBox 11">
            <a:extLst>
              <a:ext uri="{FF2B5EF4-FFF2-40B4-BE49-F238E27FC236}">
                <a16:creationId xmlns:a16="http://schemas.microsoft.com/office/drawing/2014/main" id="{772AAF86-556F-4E99-7423-D1AC9EC1A1D1}"/>
              </a:ext>
            </a:extLst>
          </p:cNvPr>
          <p:cNvSpPr txBox="1"/>
          <p:nvPr/>
        </p:nvSpPr>
        <p:spPr>
          <a:xfrm>
            <a:off x="14419764" y="4430902"/>
            <a:ext cx="944481" cy="646331"/>
          </a:xfrm>
          <a:prstGeom prst="rect">
            <a:avLst/>
          </a:prstGeom>
          <a:noFill/>
        </p:spPr>
        <p:txBody>
          <a:bodyPr wrap="square">
            <a:spAutoFit/>
          </a:bodyPr>
          <a:lstStyle/>
          <a:p>
            <a:pPr algn="ctr"/>
            <a:r>
              <a:rPr lang="en-US" sz="3600" b="1" dirty="0">
                <a:latin typeface="BentonSans Book" panose="02000503000000020004" pitchFamily="50" charset="0"/>
              </a:rPr>
              <a:t>=</a:t>
            </a:r>
          </a:p>
        </p:txBody>
      </p:sp>
      <p:sp>
        <p:nvSpPr>
          <p:cNvPr id="20" name="TextBox 19">
            <a:extLst>
              <a:ext uri="{FF2B5EF4-FFF2-40B4-BE49-F238E27FC236}">
                <a16:creationId xmlns:a16="http://schemas.microsoft.com/office/drawing/2014/main" id="{D128BB78-6F7F-0F57-C5D1-1B00D48F50AD}"/>
              </a:ext>
            </a:extLst>
          </p:cNvPr>
          <p:cNvSpPr txBox="1"/>
          <p:nvPr/>
        </p:nvSpPr>
        <p:spPr>
          <a:xfrm>
            <a:off x="15235488" y="4217016"/>
            <a:ext cx="2588244" cy="1754326"/>
          </a:xfrm>
          <a:prstGeom prst="rect">
            <a:avLst/>
          </a:prstGeom>
          <a:noFill/>
        </p:spPr>
        <p:txBody>
          <a:bodyPr wrap="square">
            <a:spAutoFit/>
          </a:bodyPr>
          <a:lstStyle/>
          <a:p>
            <a:pPr algn="ctr"/>
            <a:r>
              <a:rPr lang="en-US" sz="3600" dirty="0">
                <a:latin typeface="BentonSans Book" panose="02000503000000020004" pitchFamily="50" charset="0"/>
              </a:rPr>
              <a:t>Impactful </a:t>
            </a:r>
          </a:p>
          <a:p>
            <a:pPr algn="ctr"/>
            <a:r>
              <a:rPr lang="en-US" sz="3600" dirty="0">
                <a:latin typeface="BentonSans Book" panose="02000503000000020004" pitchFamily="50" charset="0"/>
              </a:rPr>
              <a:t>Solution (IS)</a:t>
            </a:r>
          </a:p>
        </p:txBody>
      </p:sp>
    </p:spTree>
    <p:extLst>
      <p:ext uri="{BB962C8B-B14F-4D97-AF65-F5344CB8AC3E}">
        <p14:creationId xmlns:p14="http://schemas.microsoft.com/office/powerpoint/2010/main" val="31545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05E3DBE9-91F1-FE69-B587-30CBE4DDDA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2966" y="58994"/>
            <a:ext cx="12522071" cy="9388736"/>
          </a:xfrm>
        </p:spPr>
      </p:pic>
    </p:spTree>
    <p:extLst>
      <p:ext uri="{BB962C8B-B14F-4D97-AF65-F5344CB8AC3E}">
        <p14:creationId xmlns:p14="http://schemas.microsoft.com/office/powerpoint/2010/main" val="123725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The text box reads &quot;Part 1&quot;">
            <a:extLst>
              <a:ext uri="{FF2B5EF4-FFF2-40B4-BE49-F238E27FC236}">
                <a16:creationId xmlns:a16="http://schemas.microsoft.com/office/drawing/2014/main" id="{1ADF99E0-63C4-4A08-9153-70E4307D7CB6}"/>
              </a:ext>
            </a:extLst>
          </p:cNvPr>
          <p:cNvSpPr>
            <a:spLocks noGrp="1"/>
          </p:cNvSpPr>
          <p:nvPr>
            <p:ph type="body" sz="quarter" idx="10"/>
          </p:nvPr>
        </p:nvSpPr>
        <p:spPr>
          <a:xfrm>
            <a:off x="1052264" y="3323771"/>
            <a:ext cx="7400924" cy="504824"/>
          </a:xfrm>
        </p:spPr>
        <p:txBody>
          <a:bodyPr/>
          <a:lstStyle/>
          <a:p>
            <a:r>
              <a:rPr lang="en-US" sz="6000" dirty="0">
                <a:solidFill>
                  <a:schemeClr val="bg1"/>
                </a:solidFill>
              </a:rPr>
              <a:t>Part 1</a:t>
            </a:r>
          </a:p>
        </p:txBody>
      </p:sp>
      <p:sp>
        <p:nvSpPr>
          <p:cNvPr id="4" name="Title 1" descr="The text box reads &quot;Introduction&quot;">
            <a:extLst>
              <a:ext uri="{FF2B5EF4-FFF2-40B4-BE49-F238E27FC236}">
                <a16:creationId xmlns:a16="http://schemas.microsoft.com/office/drawing/2014/main" id="{4015DA7C-69F5-A4C6-0519-4111D6A24876}"/>
              </a:ext>
            </a:extLst>
          </p:cNvPr>
          <p:cNvSpPr txBox="1">
            <a:spLocks/>
          </p:cNvSpPr>
          <p:nvPr/>
        </p:nvSpPr>
        <p:spPr>
          <a:xfrm>
            <a:off x="1052264" y="3924301"/>
            <a:ext cx="14531412" cy="28263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8000" b="1" i="0" kern="1200" spc="0" baseline="0">
                <a:solidFill>
                  <a:srgbClr val="FFFFFF"/>
                </a:solidFill>
                <a:latin typeface="BentonSans Black" panose="02000503000000020004" pitchFamily="50" charset="0"/>
                <a:ea typeface="+mj-ea"/>
                <a:cs typeface="Arial"/>
              </a:defRPr>
            </a:lvl1pPr>
          </a:lstStyle>
          <a:p>
            <a:r>
              <a:rPr lang="en-US" sz="6000" dirty="0">
                <a:latin typeface="BentonSans Black"/>
              </a:rPr>
              <a:t>R³ Nudge University</a:t>
            </a:r>
          </a:p>
        </p:txBody>
      </p:sp>
    </p:spTree>
    <p:extLst>
      <p:ext uri="{BB962C8B-B14F-4D97-AF65-F5344CB8AC3E}">
        <p14:creationId xmlns:p14="http://schemas.microsoft.com/office/powerpoint/2010/main" val="221577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C044-5257-ABC2-EDFD-17A807CA8794}"/>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WHAT IS </a:t>
            </a:r>
            <a:r>
              <a:rPr lang="en-US" dirty="0">
                <a:solidFill>
                  <a:srgbClr val="9A2A1B"/>
                </a:solidFill>
                <a:latin typeface="Calibri" panose="020F0502020204030204" pitchFamily="34" charset="0"/>
                <a:cs typeface="Calibri" panose="020F0502020204030204" pitchFamily="34" charset="0"/>
              </a:rPr>
              <a:t>R³ </a:t>
            </a:r>
            <a:r>
              <a:rPr lang="en-US" dirty="0">
                <a:latin typeface="Calibri" panose="020F0502020204030204" pitchFamily="34" charset="0"/>
                <a:ea typeface="Calibri"/>
                <a:cs typeface="Calibri" panose="020F0502020204030204" pitchFamily="34" charset="0"/>
              </a:rPr>
              <a:t> NUDGE U </a:t>
            </a:r>
          </a:p>
        </p:txBody>
      </p:sp>
      <p:sp>
        <p:nvSpPr>
          <p:cNvPr id="3" name="Content Placeholder 2">
            <a:extLst>
              <a:ext uri="{FF2B5EF4-FFF2-40B4-BE49-F238E27FC236}">
                <a16:creationId xmlns:a16="http://schemas.microsoft.com/office/drawing/2014/main" id="{B55955D9-AEF0-0F85-EF8F-3DB4B4370F24}"/>
              </a:ext>
            </a:extLst>
          </p:cNvPr>
          <p:cNvSpPr>
            <a:spLocks noGrp="1"/>
          </p:cNvSpPr>
          <p:nvPr>
            <p:ph idx="1"/>
          </p:nvPr>
        </p:nvSpPr>
        <p:spPr>
          <a:xfrm>
            <a:off x="8003477" y="1901954"/>
            <a:ext cx="9065360" cy="7149299"/>
          </a:xfrm>
        </p:spPr>
        <p:txBody>
          <a:bodyPr vert="horz" lIns="137160" tIns="68580" rIns="137160" bIns="68580" rtlCol="0" anchor="t">
            <a:normAutofit lnSpcReduction="10000"/>
          </a:bodyPr>
          <a:lstStyle/>
          <a:p>
            <a:pPr marL="0" indent="0">
              <a:buNone/>
            </a:pPr>
            <a:r>
              <a:rPr lang="en-US" dirty="0">
                <a:latin typeface="BentonSans Book"/>
              </a:rPr>
              <a:t>MISSION: </a:t>
            </a:r>
          </a:p>
          <a:p>
            <a:pPr marL="0" indent="0">
              <a:buNone/>
            </a:pPr>
            <a:r>
              <a:rPr lang="en-US" dirty="0">
                <a:latin typeface="BentonSans Book"/>
              </a:rPr>
              <a:t>Build a repository of evidence-based nudges to recruit and retain human subjects into clinical research studies.</a:t>
            </a:r>
          </a:p>
          <a:p>
            <a:pPr marL="0" indent="0">
              <a:buNone/>
            </a:pPr>
            <a:r>
              <a:rPr lang="en-US" dirty="0">
                <a:latin typeface="BentonSans Book"/>
              </a:rPr>
              <a:t>VISION:</a:t>
            </a:r>
          </a:p>
          <a:p>
            <a:pPr marL="0" indent="0">
              <a:buNone/>
            </a:pPr>
            <a:r>
              <a:rPr lang="en-US" dirty="0">
                <a:latin typeface="BentonSans Book"/>
              </a:rPr>
              <a:t>To be the world’s leading resource for designing and implementing effective nudges in recruitment and retention in clinical research. </a:t>
            </a:r>
          </a:p>
          <a:p>
            <a:pPr marL="0" indent="0">
              <a:buNone/>
            </a:pPr>
            <a:endParaRPr lang="en-US" dirty="0"/>
          </a:p>
        </p:txBody>
      </p:sp>
      <p:pic>
        <p:nvPicPr>
          <p:cNvPr id="4" name="Picture 4" descr="a circle with an emage of eye inside and a word vision. a second circel connected with the first one, a rocket inside and a word mission">
            <a:extLst>
              <a:ext uri="{FF2B5EF4-FFF2-40B4-BE49-F238E27FC236}">
                <a16:creationId xmlns:a16="http://schemas.microsoft.com/office/drawing/2014/main" id="{745A0FD4-4836-A6CF-A5BC-A0E6F05CE015}"/>
              </a:ext>
            </a:extLst>
          </p:cNvPr>
          <p:cNvPicPr>
            <a:picLocks noChangeAspect="1"/>
          </p:cNvPicPr>
          <p:nvPr/>
        </p:nvPicPr>
        <p:blipFill>
          <a:blip r:embed="rId2"/>
          <a:stretch>
            <a:fillRect/>
          </a:stretch>
        </p:blipFill>
        <p:spPr>
          <a:xfrm>
            <a:off x="1608827" y="2499263"/>
            <a:ext cx="5645987" cy="5310039"/>
          </a:xfrm>
          <a:prstGeom prst="rect">
            <a:avLst/>
          </a:prstGeom>
        </p:spPr>
      </p:pic>
    </p:spTree>
    <p:extLst>
      <p:ext uri="{BB962C8B-B14F-4D97-AF65-F5344CB8AC3E}">
        <p14:creationId xmlns:p14="http://schemas.microsoft.com/office/powerpoint/2010/main" val="346817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3E97-834B-1F30-A310-5A55B52D0B74}"/>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Values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34FCF0B-1389-11B9-8EEF-2BF12A3E77F3}"/>
              </a:ext>
            </a:extLst>
          </p:cNvPr>
          <p:cNvSpPr>
            <a:spLocks noGrp="1"/>
          </p:cNvSpPr>
          <p:nvPr>
            <p:ph idx="1"/>
          </p:nvPr>
        </p:nvSpPr>
        <p:spPr>
          <a:xfrm>
            <a:off x="7917213" y="1901954"/>
            <a:ext cx="9151623" cy="7149299"/>
          </a:xfrm>
        </p:spPr>
        <p:txBody>
          <a:bodyPr vert="horz" lIns="137160" tIns="68580" rIns="137160" bIns="68580" rtlCol="0" anchor="t">
            <a:normAutofit/>
          </a:bodyPr>
          <a:lstStyle/>
          <a:p>
            <a:pPr marL="684848" indent="-684848"/>
            <a:endParaRPr lang="en-US" dirty="0">
              <a:latin typeface="BentonSans Book"/>
            </a:endParaRPr>
          </a:p>
          <a:p>
            <a:pPr marL="684848" indent="-684848">
              <a:buClr>
                <a:srgbClr val="808080"/>
              </a:buClr>
            </a:pPr>
            <a:r>
              <a:rPr lang="en-US" dirty="0">
                <a:latin typeface="BentonSans Book"/>
              </a:rPr>
              <a:t>Excellence and Precision in research</a:t>
            </a:r>
            <a:endParaRPr lang="en-US" dirty="0"/>
          </a:p>
          <a:p>
            <a:pPr marL="684848" indent="-684848">
              <a:buClr>
                <a:srgbClr val="808080"/>
              </a:buClr>
            </a:pPr>
            <a:r>
              <a:rPr lang="en-US" dirty="0">
                <a:latin typeface="BentonSans Book"/>
              </a:rPr>
              <a:t>Charity, equality and justice in research </a:t>
            </a:r>
          </a:p>
          <a:p>
            <a:pPr marL="684848" indent="-684848">
              <a:buClr>
                <a:srgbClr val="808080"/>
              </a:buClr>
            </a:pPr>
            <a:r>
              <a:rPr lang="en-US" dirty="0">
                <a:latin typeface="BentonSans Book"/>
              </a:rPr>
              <a:t>Mutual trust and respect</a:t>
            </a:r>
          </a:p>
          <a:p>
            <a:pPr marL="684848" indent="-684848">
              <a:buClr>
                <a:srgbClr val="808080"/>
              </a:buClr>
            </a:pPr>
            <a:r>
              <a:rPr lang="en-US" dirty="0">
                <a:latin typeface="BentonSans Book"/>
              </a:rPr>
              <a:t>Emotional and psychological safety</a:t>
            </a:r>
          </a:p>
          <a:p>
            <a:pPr marL="684848" indent="-684848">
              <a:buClr>
                <a:srgbClr val="808080"/>
              </a:buClr>
            </a:pPr>
            <a:r>
              <a:rPr lang="en-US" dirty="0">
                <a:latin typeface="BentonSans Book"/>
              </a:rPr>
              <a:t>Efficiency</a:t>
            </a:r>
          </a:p>
        </p:txBody>
      </p:sp>
      <p:pic>
        <p:nvPicPr>
          <p:cNvPr id="4" name="Picture 4" descr="a amgnifying glass over the word values">
            <a:extLst>
              <a:ext uri="{FF2B5EF4-FFF2-40B4-BE49-F238E27FC236}">
                <a16:creationId xmlns:a16="http://schemas.microsoft.com/office/drawing/2014/main" id="{D6D4EC1F-C62D-EA94-0B40-AF51E2673D5F}"/>
              </a:ext>
            </a:extLst>
          </p:cNvPr>
          <p:cNvPicPr>
            <a:picLocks noChangeAspect="1"/>
          </p:cNvPicPr>
          <p:nvPr/>
        </p:nvPicPr>
        <p:blipFill>
          <a:blip r:embed="rId3"/>
          <a:stretch>
            <a:fillRect/>
          </a:stretch>
        </p:blipFill>
        <p:spPr>
          <a:xfrm>
            <a:off x="846307" y="2416975"/>
            <a:ext cx="6741269" cy="5733413"/>
          </a:xfrm>
          <a:prstGeom prst="rect">
            <a:avLst/>
          </a:prstGeom>
        </p:spPr>
      </p:pic>
    </p:spTree>
    <p:extLst>
      <p:ext uri="{BB962C8B-B14F-4D97-AF65-F5344CB8AC3E}">
        <p14:creationId xmlns:p14="http://schemas.microsoft.com/office/powerpoint/2010/main" val="313451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902E-A248-BFC7-9249-9A39FDD0BA9A}"/>
              </a:ext>
            </a:extLst>
          </p:cNvPr>
          <p:cNvSpPr>
            <a:spLocks noGrp="1"/>
          </p:cNvSpPr>
          <p:nvPr>
            <p:ph type="ctrTitle"/>
          </p:nvPr>
        </p:nvSpPr>
        <p:spPr/>
        <p:txBody>
          <a:bodyPr/>
          <a:lstStyle/>
          <a:p>
            <a:r>
              <a:rPr lang="en-US" dirty="0">
                <a:solidFill>
                  <a:srgbClr val="9A2A1B"/>
                </a:solidFill>
                <a:latin typeface="Calibri" panose="020F0502020204030204" pitchFamily="34" charset="0"/>
                <a:cs typeface="Calibri" panose="020F0502020204030204" pitchFamily="34" charset="0"/>
              </a:rPr>
              <a:t>R³ </a:t>
            </a:r>
            <a:r>
              <a:rPr lang="en-US" dirty="0">
                <a:latin typeface="Calibri" panose="020F0502020204030204" pitchFamily="34" charset="0"/>
                <a:ea typeface="Calibri"/>
                <a:cs typeface="Calibri" panose="020F0502020204030204" pitchFamily="34" charset="0"/>
              </a:rPr>
              <a:t>NUDGE Goals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D9241A6-C97A-8180-2010-556E93085504}"/>
              </a:ext>
            </a:extLst>
          </p:cNvPr>
          <p:cNvSpPr>
            <a:spLocks noGrp="1"/>
          </p:cNvSpPr>
          <p:nvPr>
            <p:ph idx="1"/>
          </p:nvPr>
        </p:nvSpPr>
        <p:spPr/>
        <p:txBody>
          <a:bodyPr vert="horz" lIns="137160" tIns="68580" rIns="137160" bIns="68580" rtlCol="0" anchor="t">
            <a:normAutofit lnSpcReduction="10000"/>
          </a:bodyPr>
          <a:lstStyle/>
          <a:p>
            <a:pPr marL="684848" indent="-684848"/>
            <a:r>
              <a:rPr lang="en-US" dirty="0">
                <a:latin typeface="BentonSans Book"/>
              </a:rPr>
              <a:t>Conquer recruitment barriers with evidence-based solutions.</a:t>
            </a:r>
          </a:p>
          <a:p>
            <a:pPr marL="684848" indent="-684848">
              <a:buClr>
                <a:srgbClr val="808080"/>
              </a:buClr>
            </a:pPr>
            <a:r>
              <a:rPr lang="en-US" dirty="0">
                <a:latin typeface="BentonSans Book"/>
              </a:rPr>
              <a:t>Increase retention and participation in research studies.</a:t>
            </a:r>
          </a:p>
          <a:p>
            <a:pPr marL="684848" indent="-684848">
              <a:buClr>
                <a:srgbClr val="808080"/>
              </a:buClr>
            </a:pPr>
            <a:r>
              <a:rPr lang="en-US" dirty="0">
                <a:latin typeface="BentonSans Book"/>
              </a:rPr>
              <a:t>Create fans of research.</a:t>
            </a:r>
          </a:p>
          <a:p>
            <a:pPr marL="684848" indent="-684848">
              <a:buClr>
                <a:srgbClr val="808080"/>
              </a:buClr>
            </a:pPr>
            <a:r>
              <a:rPr lang="en-US" dirty="0">
                <a:latin typeface="BentonSans Book"/>
              </a:rPr>
              <a:t>Collaborate with healthcare leaders to promote positive change.</a:t>
            </a:r>
          </a:p>
          <a:p>
            <a:pPr marL="684848" indent="-684848">
              <a:buClr>
                <a:srgbClr val="808080"/>
              </a:buClr>
            </a:pPr>
            <a:r>
              <a:rPr lang="en-US" dirty="0">
                <a:latin typeface="BentonSans Book"/>
              </a:rPr>
              <a:t>Discover new nudges.</a:t>
            </a:r>
          </a:p>
          <a:p>
            <a:pPr marL="684848" indent="-684848">
              <a:buClr>
                <a:srgbClr val="808080"/>
              </a:buClr>
            </a:pPr>
            <a:r>
              <a:rPr lang="en-US" dirty="0">
                <a:latin typeface="BentonSans Book"/>
              </a:rPr>
              <a:t>Add innovated nudges to our Research Nudge Library.</a:t>
            </a:r>
          </a:p>
          <a:p>
            <a:pPr marL="684848" indent="-684848">
              <a:buClr>
                <a:srgbClr val="808080"/>
              </a:buClr>
            </a:pPr>
            <a:r>
              <a:rPr lang="en-US" dirty="0">
                <a:latin typeface="BentonSans Book"/>
              </a:rPr>
              <a:t>Use Agile Diffusion to spread our methods to the community.</a:t>
            </a:r>
          </a:p>
          <a:p>
            <a:pPr marL="684848" indent="-684848">
              <a:buClr>
                <a:srgbClr val="808080"/>
              </a:buClr>
            </a:pPr>
            <a:endParaRPr lang="en-US" dirty="0"/>
          </a:p>
          <a:p>
            <a:pPr marL="684848" indent="-684848">
              <a:buClr>
                <a:srgbClr val="808080"/>
              </a:buClr>
            </a:pPr>
            <a:endParaRPr lang="en-US" dirty="0"/>
          </a:p>
        </p:txBody>
      </p:sp>
    </p:spTree>
    <p:extLst>
      <p:ext uri="{BB962C8B-B14F-4D97-AF65-F5344CB8AC3E}">
        <p14:creationId xmlns:p14="http://schemas.microsoft.com/office/powerpoint/2010/main" val="989141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6DFC4A4DEEB348ADF173C22639CE69" ma:contentTypeVersion="2" ma:contentTypeDescription="Create a new document." ma:contentTypeScope="" ma:versionID="311858bee8d22f0af0feedca8ea62da3">
  <xsd:schema xmlns:xsd="http://www.w3.org/2001/XMLSchema" xmlns:xs="http://www.w3.org/2001/XMLSchema" xmlns:p="http://schemas.microsoft.com/office/2006/metadata/properties" xmlns:ns2="5833de96-5a26-4f49-b75d-617ac461d061" targetNamespace="http://schemas.microsoft.com/office/2006/metadata/properties" ma:root="true" ma:fieldsID="a524bda1a1d072b2deb45afd127748e0" ns2:_="">
    <xsd:import namespace="5833de96-5a26-4f49-b75d-617ac461d06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3de96-5a26-4f49-b75d-617ac461d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FBC9EC-7A24-4411-A3E8-23AFC9BFD6A0}">
  <ds:schemaRefs>
    <ds:schemaRef ds:uri="http://schemas.microsoft.com/sharepoint/v3/contenttype/forms"/>
  </ds:schemaRefs>
</ds:datastoreItem>
</file>

<file path=customXml/itemProps2.xml><?xml version="1.0" encoding="utf-8"?>
<ds:datastoreItem xmlns:ds="http://schemas.openxmlformats.org/officeDocument/2006/customXml" ds:itemID="{DB3510E6-0BC3-4C5E-A0AF-5A1A8629292D}">
  <ds:schemaRefs>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0E3A7667-502B-42D2-BBF6-670D554F0A4F}">
  <ds:schemaRefs>
    <ds:schemaRef ds:uri="5833de96-5a26-4f49-b75d-617ac461d0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8649</TotalTime>
  <Words>1353</Words>
  <Application>Microsoft Office PowerPoint</Application>
  <PresentationFormat>Custom</PresentationFormat>
  <Paragraphs>190</Paragraphs>
  <Slides>30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BentonSans Black</vt:lpstr>
      <vt:lpstr>BentonSans Book</vt:lpstr>
      <vt:lpstr>BentonSans Regular</vt:lpstr>
      <vt:lpstr>Calibri</vt:lpstr>
      <vt:lpstr>Calibri Light</vt:lpstr>
      <vt:lpstr>Segoe UI</vt:lpstr>
      <vt:lpstr>Office Theme</vt:lpstr>
      <vt:lpstr>Research Recruitment and Retention (R³) Nudge Unit Day 4</vt:lpstr>
      <vt:lpstr>PowerPoint Presentation</vt:lpstr>
      <vt:lpstr>PowerPoint Presentation</vt:lpstr>
      <vt:lpstr>The Impact Equation</vt:lpstr>
      <vt:lpstr>PowerPoint Presentation</vt:lpstr>
      <vt:lpstr>PowerPoint Presentation</vt:lpstr>
      <vt:lpstr>WHAT IS R³  NUDGE U </vt:lpstr>
      <vt:lpstr>Values</vt:lpstr>
      <vt:lpstr>R³ NUDGE Goals</vt:lpstr>
      <vt:lpstr>R³ NUDGE Organizational Structure</vt:lpstr>
      <vt:lpstr>PowerPoint Presentation</vt:lpstr>
      <vt:lpstr>Agile Methodology for R³ Nudge Unit (1)</vt:lpstr>
      <vt:lpstr>Agile Methodology for R³ Nudge Unit (2)</vt:lpstr>
      <vt:lpstr>Agile Methodology for R³ Nudge Unit (3)</vt:lpstr>
      <vt:lpstr>PowerPoint Presentation</vt:lpstr>
      <vt:lpstr>AGILE Implementation ​</vt:lpstr>
      <vt:lpstr>AGILE Innovation  ​</vt:lpstr>
      <vt:lpstr>How to Design a Nudge | Agile Innovation (1)​</vt:lpstr>
      <vt:lpstr>How to Design a Nudge | Agile Innovation (2)​</vt:lpstr>
      <vt:lpstr>How to Design a Nudge | Agile Innovation (3)​</vt:lpstr>
      <vt:lpstr>How to Design a Nudge?</vt:lpstr>
      <vt:lpstr>Recruitment and Retention Journey Map​</vt:lpstr>
      <vt:lpstr>Cognitive Biases </vt:lpstr>
      <vt:lpstr>Library of Nudges</vt:lpstr>
      <vt:lpstr>MINDSPACE Checklist</vt:lpstr>
      <vt:lpstr>EAST Checklist</vt:lpstr>
      <vt:lpstr>How to Design a Nudge (Agile Innovation)​</vt:lpstr>
      <vt:lpstr>Tools</vt:lpstr>
      <vt:lpstr>Nudge Library​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Microsoft Office User</dc:creator>
  <cp:lastModifiedBy>Stewart, Nick Ronald Paul</cp:lastModifiedBy>
  <cp:revision>1004</cp:revision>
  <dcterms:created xsi:type="dcterms:W3CDTF">2019-07-26T19:25:13Z</dcterms:created>
  <dcterms:modified xsi:type="dcterms:W3CDTF">2023-08-29T21:01:47Z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0x010100026DFC4A4DEEB348ADF173C22639CE69</vt:lpwstr>
  </property>
</Properties>
</file>