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77"/>
  </p:notesMasterIdLst>
  <p:sldIdLst>
    <p:sldId id="743" r:id="rId5"/>
    <p:sldId id="744" r:id="rId6"/>
    <p:sldId id="427" r:id="rId7"/>
    <p:sldId id="745" r:id="rId8"/>
    <p:sldId id="804" r:id="rId9"/>
    <p:sldId id="651" r:id="rId10"/>
    <p:sldId id="1271" r:id="rId11"/>
    <p:sldId id="1272" r:id="rId12"/>
    <p:sldId id="1273" r:id="rId13"/>
    <p:sldId id="1274" r:id="rId14"/>
    <p:sldId id="1275" r:id="rId15"/>
    <p:sldId id="646" r:id="rId16"/>
    <p:sldId id="650" r:id="rId17"/>
    <p:sldId id="648" r:id="rId18"/>
    <p:sldId id="657" r:id="rId19"/>
    <p:sldId id="655" r:id="rId20"/>
    <p:sldId id="656" r:id="rId21"/>
    <p:sldId id="266" r:id="rId22"/>
    <p:sldId id="267" r:id="rId23"/>
    <p:sldId id="1269" r:id="rId24"/>
    <p:sldId id="662" r:id="rId25"/>
    <p:sldId id="663" r:id="rId26"/>
    <p:sldId id="664" r:id="rId27"/>
    <p:sldId id="736" r:id="rId28"/>
    <p:sldId id="665" r:id="rId29"/>
    <p:sldId id="667" r:id="rId30"/>
    <p:sldId id="668" r:id="rId31"/>
    <p:sldId id="686" r:id="rId32"/>
    <p:sldId id="687" r:id="rId33"/>
    <p:sldId id="737" r:id="rId34"/>
    <p:sldId id="672" r:id="rId35"/>
    <p:sldId id="738" r:id="rId36"/>
    <p:sldId id="674" r:id="rId37"/>
    <p:sldId id="688" r:id="rId38"/>
    <p:sldId id="739" r:id="rId39"/>
    <p:sldId id="676" r:id="rId40"/>
    <p:sldId id="740" r:id="rId41"/>
    <p:sldId id="678" r:id="rId42"/>
    <p:sldId id="679" r:id="rId43"/>
    <p:sldId id="680" r:id="rId44"/>
    <p:sldId id="681" r:id="rId45"/>
    <p:sldId id="682" r:id="rId46"/>
    <p:sldId id="690" r:id="rId47"/>
    <p:sldId id="691" r:id="rId48"/>
    <p:sldId id="692" r:id="rId49"/>
    <p:sldId id="741" r:id="rId50"/>
    <p:sldId id="684" r:id="rId51"/>
    <p:sldId id="693" r:id="rId52"/>
    <p:sldId id="694" r:id="rId53"/>
    <p:sldId id="695" r:id="rId54"/>
    <p:sldId id="696" r:id="rId55"/>
    <p:sldId id="685" r:id="rId56"/>
    <p:sldId id="697" r:id="rId57"/>
    <p:sldId id="698" r:id="rId58"/>
    <p:sldId id="699" r:id="rId59"/>
    <p:sldId id="700" r:id="rId60"/>
    <p:sldId id="701" r:id="rId61"/>
    <p:sldId id="702" r:id="rId62"/>
    <p:sldId id="704" r:id="rId63"/>
    <p:sldId id="703" r:id="rId64"/>
    <p:sldId id="705" r:id="rId65"/>
    <p:sldId id="706" r:id="rId66"/>
    <p:sldId id="707" r:id="rId67"/>
    <p:sldId id="708" r:id="rId68"/>
    <p:sldId id="709" r:id="rId69"/>
    <p:sldId id="710" r:id="rId70"/>
    <p:sldId id="820" r:id="rId71"/>
    <p:sldId id="1270" r:id="rId72"/>
    <p:sldId id="742" r:id="rId73"/>
    <p:sldId id="660" r:id="rId74"/>
    <p:sldId id="661" r:id="rId75"/>
    <p:sldId id="819" r:id="rId76"/>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2952" userDrawn="1">
          <p15:clr>
            <a:srgbClr val="A4A3A4"/>
          </p15:clr>
        </p15:guide>
        <p15:guide id="3" orient="horz" pos="3156" userDrawn="1">
          <p15:clr>
            <a:srgbClr val="A4A3A4"/>
          </p15:clr>
        </p15:guide>
        <p15:guide id="4" pos="468" userDrawn="1">
          <p15:clr>
            <a:srgbClr val="A4A3A4"/>
          </p15:clr>
        </p15:guide>
        <p15:guide id="5" orient="horz" pos="3773" userDrawn="1">
          <p15:clr>
            <a:srgbClr val="A4A3A4"/>
          </p15:clr>
        </p15:guide>
        <p15:guide id="6" orient="horz" pos="6479" userDrawn="1">
          <p15:clr>
            <a:srgbClr val="A4A3A4"/>
          </p15:clr>
        </p15:guide>
        <p15:guide id="7" pos="44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hheb, Ahmed" initials="LA" lastIdx="1" clrIdx="0"/>
  <p:cmAuthor id="2" name="Ahmed Lachheb" initials="AL" lastIdx="1" clrIdx="1"/>
  <p:cmAuthor id="3" name="Lesa" initials="L" lastIdx="4" clrIdx="2">
    <p:extLst>
      <p:ext uri="{19B8F6BF-5375-455C-9EA6-DF929625EA0E}">
        <p15:presenceInfo xmlns:p15="http://schemas.microsoft.com/office/powerpoint/2012/main" userId="S::lehuber@iu.edu::c46eeb42-9ee9-442d-8697-1cc4cc3c1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A1B"/>
    <a:srgbClr val="AFABAB"/>
    <a:srgbClr val="EDEDED"/>
    <a:srgbClr val="66435A"/>
    <a:srgbClr val="D4A9B4"/>
    <a:srgbClr val="006298"/>
    <a:srgbClr val="6A1A0F"/>
    <a:srgbClr val="DAE3F3"/>
    <a:srgbClr val="C9938B"/>
    <a:srgbClr val="D4B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CEE59-A1E5-4E42-B385-5A43E4C485B7}" v="7" dt="2023-08-29T21:01:57.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autoAdjust="0"/>
  </p:normalViewPr>
  <p:slideViewPr>
    <p:cSldViewPr snapToGrid="0">
      <p:cViewPr varScale="1">
        <p:scale>
          <a:sx n="72" d="100"/>
          <a:sy n="72" d="100"/>
        </p:scale>
        <p:origin x="654" y="84"/>
      </p:cViewPr>
      <p:guideLst>
        <p:guide orient="horz" pos="3240"/>
        <p:guide pos="2952"/>
        <p:guide orient="horz" pos="3156"/>
        <p:guide pos="468"/>
        <p:guide orient="horz" pos="3773"/>
        <p:guide orient="horz" pos="6479"/>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Nick Ronald Paul" userId="6b87ba09-d33d-458b-987e-db4d53494fc1" providerId="ADAL" clId="{692CEE59-A1E5-4E42-B385-5A43E4C485B7}"/>
    <pc:docChg chg="undo custSel addSld delSld modSld sldOrd">
      <pc:chgData name="Stewart, Nick Ronald Paul" userId="6b87ba09-d33d-458b-987e-db4d53494fc1" providerId="ADAL" clId="{692CEE59-A1E5-4E42-B385-5A43E4C485B7}" dt="2023-08-29T21:07:57.214" v="740" actId="255"/>
      <pc:docMkLst>
        <pc:docMk/>
      </pc:docMkLst>
      <pc:sldChg chg="ord">
        <pc:chgData name="Stewart, Nick Ronald Paul" userId="6b87ba09-d33d-458b-987e-db4d53494fc1" providerId="ADAL" clId="{692CEE59-A1E5-4E42-B385-5A43E4C485B7}" dt="2023-08-29T13:58:24.675" v="129"/>
        <pc:sldMkLst>
          <pc:docMk/>
          <pc:sldMk cId="3197067005" sldId="266"/>
        </pc:sldMkLst>
      </pc:sldChg>
      <pc:sldChg chg="ord">
        <pc:chgData name="Stewart, Nick Ronald Paul" userId="6b87ba09-d33d-458b-987e-db4d53494fc1" providerId="ADAL" clId="{692CEE59-A1E5-4E42-B385-5A43E4C485B7}" dt="2023-08-29T13:58:26.212" v="131"/>
        <pc:sldMkLst>
          <pc:docMk/>
          <pc:sldMk cId="4293911260" sldId="267"/>
        </pc:sldMkLst>
      </pc:sldChg>
      <pc:sldChg chg="del">
        <pc:chgData name="Stewart, Nick Ronald Paul" userId="6b87ba09-d33d-458b-987e-db4d53494fc1" providerId="ADAL" clId="{692CEE59-A1E5-4E42-B385-5A43E4C485B7}" dt="2023-08-24T15:35:45.766" v="78" actId="47"/>
        <pc:sldMkLst>
          <pc:docMk/>
          <pc:sldMk cId="1684018548" sldId="480"/>
        </pc:sldMkLst>
      </pc:sldChg>
      <pc:sldChg chg="modSp mod">
        <pc:chgData name="Stewart, Nick Ronald Paul" userId="6b87ba09-d33d-458b-987e-db4d53494fc1" providerId="ADAL" clId="{692CEE59-A1E5-4E42-B385-5A43E4C485B7}" dt="2023-08-29T20:42:54.700" v="170" actId="20577"/>
        <pc:sldMkLst>
          <pc:docMk/>
          <pc:sldMk cId="80794107" sldId="651"/>
        </pc:sldMkLst>
        <pc:spChg chg="mod">
          <ac:chgData name="Stewart, Nick Ronald Paul" userId="6b87ba09-d33d-458b-987e-db4d53494fc1" providerId="ADAL" clId="{692CEE59-A1E5-4E42-B385-5A43E4C485B7}" dt="2023-08-29T20:42:40.644" v="142" actId="20577"/>
          <ac:spMkLst>
            <pc:docMk/>
            <pc:sldMk cId="80794107" sldId="651"/>
            <ac:spMk id="2" creationId="{417EDDF0-A7FF-4400-8679-1BF1E8AF41C4}"/>
          </ac:spMkLst>
        </pc:spChg>
        <pc:spChg chg="mod">
          <ac:chgData name="Stewart, Nick Ronald Paul" userId="6b87ba09-d33d-458b-987e-db4d53494fc1" providerId="ADAL" clId="{692CEE59-A1E5-4E42-B385-5A43E4C485B7}" dt="2023-08-29T20:42:54.700" v="170" actId="20577"/>
          <ac:spMkLst>
            <pc:docMk/>
            <pc:sldMk cId="80794107" sldId="651"/>
            <ac:spMk id="4" creationId="{4015DA7C-69F5-A4C6-0519-4111D6A24876}"/>
          </ac:spMkLst>
        </pc:spChg>
      </pc:sldChg>
      <pc:sldChg chg="modSp del mod ord">
        <pc:chgData name="Stewart, Nick Ronald Paul" userId="6b87ba09-d33d-458b-987e-db4d53494fc1" providerId="ADAL" clId="{692CEE59-A1E5-4E42-B385-5A43E4C485B7}" dt="2023-08-24T15:37:18.155" v="120" actId="47"/>
        <pc:sldMkLst>
          <pc:docMk/>
          <pc:sldMk cId="233398203" sldId="651"/>
        </pc:sldMkLst>
        <pc:spChg chg="mod">
          <ac:chgData name="Stewart, Nick Ronald Paul" userId="6b87ba09-d33d-458b-987e-db4d53494fc1" providerId="ADAL" clId="{692CEE59-A1E5-4E42-B385-5A43E4C485B7}" dt="2023-08-24T15:28:55.382" v="17" actId="20577"/>
          <ac:spMkLst>
            <pc:docMk/>
            <pc:sldMk cId="233398203" sldId="651"/>
            <ac:spMk id="2" creationId="{417EDDF0-A7FF-4400-8679-1BF1E8AF41C4}"/>
          </ac:spMkLst>
        </pc:spChg>
      </pc:sldChg>
      <pc:sldChg chg="del">
        <pc:chgData name="Stewart, Nick Ronald Paul" userId="6b87ba09-d33d-458b-987e-db4d53494fc1" providerId="ADAL" clId="{692CEE59-A1E5-4E42-B385-5A43E4C485B7}" dt="2023-08-24T15:28:44.541" v="0" actId="47"/>
        <pc:sldMkLst>
          <pc:docMk/>
          <pc:sldMk cId="3569882414" sldId="652"/>
        </pc:sldMkLst>
      </pc:sldChg>
      <pc:sldChg chg="del">
        <pc:chgData name="Stewart, Nick Ronald Paul" userId="6b87ba09-d33d-458b-987e-db4d53494fc1" providerId="ADAL" clId="{692CEE59-A1E5-4E42-B385-5A43E4C485B7}" dt="2023-08-24T15:29:02.281" v="18" actId="47"/>
        <pc:sldMkLst>
          <pc:docMk/>
          <pc:sldMk cId="89479502" sldId="653"/>
        </pc:sldMkLst>
      </pc:sldChg>
      <pc:sldChg chg="modSp del mod">
        <pc:chgData name="Stewart, Nick Ronald Paul" userId="6b87ba09-d33d-458b-987e-db4d53494fc1" providerId="ADAL" clId="{692CEE59-A1E5-4E42-B385-5A43E4C485B7}" dt="2023-08-24T15:36:48.492" v="101" actId="47"/>
        <pc:sldMkLst>
          <pc:docMk/>
          <pc:sldMk cId="3434827082" sldId="654"/>
        </pc:sldMkLst>
        <pc:spChg chg="mod">
          <ac:chgData name="Stewart, Nick Ronald Paul" userId="6b87ba09-d33d-458b-987e-db4d53494fc1" providerId="ADAL" clId="{692CEE59-A1E5-4E42-B385-5A43E4C485B7}" dt="2023-08-24T15:34:55.966" v="70" actId="20577"/>
          <ac:spMkLst>
            <pc:docMk/>
            <pc:sldMk cId="3434827082" sldId="654"/>
            <ac:spMk id="2" creationId="{417EDDF0-A7FF-4400-8679-1BF1E8AF41C4}"/>
          </ac:spMkLst>
        </pc:spChg>
      </pc:sldChg>
      <pc:sldChg chg="del">
        <pc:chgData name="Stewart, Nick Ronald Paul" userId="6b87ba09-d33d-458b-987e-db4d53494fc1" providerId="ADAL" clId="{692CEE59-A1E5-4E42-B385-5A43E4C485B7}" dt="2023-08-24T18:12:25.484" v="123" actId="47"/>
        <pc:sldMkLst>
          <pc:docMk/>
          <pc:sldMk cId="957713843" sldId="658"/>
        </pc:sldMkLst>
      </pc:sldChg>
      <pc:sldChg chg="del">
        <pc:chgData name="Stewart, Nick Ronald Paul" userId="6b87ba09-d33d-458b-987e-db4d53494fc1" providerId="ADAL" clId="{692CEE59-A1E5-4E42-B385-5A43E4C485B7}" dt="2023-08-24T18:12:27.175" v="124" actId="47"/>
        <pc:sldMkLst>
          <pc:docMk/>
          <pc:sldMk cId="29031146" sldId="659"/>
        </pc:sldMkLst>
      </pc:sldChg>
      <pc:sldChg chg="ord">
        <pc:chgData name="Stewart, Nick Ronald Paul" userId="6b87ba09-d33d-458b-987e-db4d53494fc1" providerId="ADAL" clId="{692CEE59-A1E5-4E42-B385-5A43E4C485B7}" dt="2023-08-24T15:36:17.336" v="80"/>
        <pc:sldMkLst>
          <pc:docMk/>
          <pc:sldMk cId="556249270" sldId="660"/>
        </pc:sldMkLst>
      </pc:sldChg>
      <pc:sldChg chg="modSp mod ord">
        <pc:chgData name="Stewart, Nick Ronald Paul" userId="6b87ba09-d33d-458b-987e-db4d53494fc1" providerId="ADAL" clId="{692CEE59-A1E5-4E42-B385-5A43E4C485B7}" dt="2023-08-24T15:36:17.336" v="80"/>
        <pc:sldMkLst>
          <pc:docMk/>
          <pc:sldMk cId="3278709880" sldId="661"/>
        </pc:sldMkLst>
        <pc:spChg chg="mod">
          <ac:chgData name="Stewart, Nick Ronald Paul" userId="6b87ba09-d33d-458b-987e-db4d53494fc1" providerId="ADAL" clId="{692CEE59-A1E5-4E42-B385-5A43E4C485B7}" dt="2023-08-24T15:29:30.308" v="52" actId="20577"/>
          <ac:spMkLst>
            <pc:docMk/>
            <pc:sldMk cId="3278709880" sldId="661"/>
            <ac:spMk id="2" creationId="{B7648940-FF5E-F1C4-DC66-B0F95DDBBA11}"/>
          </ac:spMkLst>
        </pc:spChg>
      </pc:sldChg>
      <pc:sldChg chg="modSp mod">
        <pc:chgData name="Stewart, Nick Ronald Paul" userId="6b87ba09-d33d-458b-987e-db4d53494fc1" providerId="ADAL" clId="{692CEE59-A1E5-4E42-B385-5A43E4C485B7}" dt="2023-08-28T18:05:24.371" v="127" actId="20577"/>
        <pc:sldMkLst>
          <pc:docMk/>
          <pc:sldMk cId="1457072063" sldId="674"/>
        </pc:sldMkLst>
        <pc:spChg chg="mod">
          <ac:chgData name="Stewart, Nick Ronald Paul" userId="6b87ba09-d33d-458b-987e-db4d53494fc1" providerId="ADAL" clId="{692CEE59-A1E5-4E42-B385-5A43E4C485B7}" dt="2023-08-28T18:05:24.371" v="127" actId="20577"/>
          <ac:spMkLst>
            <pc:docMk/>
            <pc:sldMk cId="1457072063" sldId="674"/>
            <ac:spMk id="2" creationId="{4C451A94-34F0-A14C-0FB6-DB89E5A17C8F}"/>
          </ac:spMkLst>
        </pc:spChg>
      </pc:sldChg>
      <pc:sldChg chg="modSp mod">
        <pc:chgData name="Stewart, Nick Ronald Paul" userId="6b87ba09-d33d-458b-987e-db4d53494fc1" providerId="ADAL" clId="{692CEE59-A1E5-4E42-B385-5A43E4C485B7}" dt="2023-08-24T15:33:56.641" v="53" actId="20577"/>
        <pc:sldMkLst>
          <pc:docMk/>
          <pc:sldMk cId="1321605787" sldId="688"/>
        </pc:sldMkLst>
        <pc:spChg chg="mod">
          <ac:chgData name="Stewart, Nick Ronald Paul" userId="6b87ba09-d33d-458b-987e-db4d53494fc1" providerId="ADAL" clId="{692CEE59-A1E5-4E42-B385-5A43E4C485B7}" dt="2023-08-24T15:33:56.641" v="53" actId="20577"/>
          <ac:spMkLst>
            <pc:docMk/>
            <pc:sldMk cId="1321605787" sldId="688"/>
            <ac:spMk id="3" creationId="{5017250F-4B10-2EC5-619E-332AD3C510FC}"/>
          </ac:spMkLst>
        </pc:spChg>
      </pc:sldChg>
      <pc:sldChg chg="modSp mod">
        <pc:chgData name="Stewart, Nick Ronald Paul" userId="6b87ba09-d33d-458b-987e-db4d53494fc1" providerId="ADAL" clId="{692CEE59-A1E5-4E42-B385-5A43E4C485B7}" dt="2023-08-29T21:01:57.835" v="454" actId="27636"/>
        <pc:sldMkLst>
          <pc:docMk/>
          <pc:sldMk cId="602549226" sldId="707"/>
        </pc:sldMkLst>
        <pc:spChg chg="mod">
          <ac:chgData name="Stewart, Nick Ronald Paul" userId="6b87ba09-d33d-458b-987e-db4d53494fc1" providerId="ADAL" clId="{692CEE59-A1E5-4E42-B385-5A43E4C485B7}" dt="2023-08-29T21:01:57.835" v="454" actId="27636"/>
          <ac:spMkLst>
            <pc:docMk/>
            <pc:sldMk cId="602549226" sldId="707"/>
            <ac:spMk id="2" creationId="{73C1BF5D-92DA-0B24-2262-6B73D8C22063}"/>
          </ac:spMkLst>
        </pc:spChg>
      </pc:sldChg>
      <pc:sldChg chg="modSp mod">
        <pc:chgData name="Stewart, Nick Ronald Paul" userId="6b87ba09-d33d-458b-987e-db4d53494fc1" providerId="ADAL" clId="{692CEE59-A1E5-4E42-B385-5A43E4C485B7}" dt="2023-08-29T21:01:57.835" v="455" actId="27636"/>
        <pc:sldMkLst>
          <pc:docMk/>
          <pc:sldMk cId="692615040" sldId="708"/>
        </pc:sldMkLst>
        <pc:spChg chg="mod">
          <ac:chgData name="Stewart, Nick Ronald Paul" userId="6b87ba09-d33d-458b-987e-db4d53494fc1" providerId="ADAL" clId="{692CEE59-A1E5-4E42-B385-5A43E4C485B7}" dt="2023-08-29T21:01:57.835" v="455" actId="27636"/>
          <ac:spMkLst>
            <pc:docMk/>
            <pc:sldMk cId="692615040" sldId="708"/>
            <ac:spMk id="2" creationId="{73C1BF5D-92DA-0B24-2262-6B73D8C22063}"/>
          </ac:spMkLst>
        </pc:spChg>
      </pc:sldChg>
      <pc:sldChg chg="modSp mod">
        <pc:chgData name="Stewart, Nick Ronald Paul" userId="6b87ba09-d33d-458b-987e-db4d53494fc1" providerId="ADAL" clId="{692CEE59-A1E5-4E42-B385-5A43E4C485B7}" dt="2023-08-29T21:01:57.850" v="456" actId="27636"/>
        <pc:sldMkLst>
          <pc:docMk/>
          <pc:sldMk cId="2057631983" sldId="709"/>
        </pc:sldMkLst>
        <pc:spChg chg="mod">
          <ac:chgData name="Stewart, Nick Ronald Paul" userId="6b87ba09-d33d-458b-987e-db4d53494fc1" providerId="ADAL" clId="{692CEE59-A1E5-4E42-B385-5A43E4C485B7}" dt="2023-08-29T21:01:57.850" v="456" actId="27636"/>
          <ac:spMkLst>
            <pc:docMk/>
            <pc:sldMk cId="2057631983" sldId="709"/>
            <ac:spMk id="2" creationId="{73C1BF5D-92DA-0B24-2262-6B73D8C22063}"/>
          </ac:spMkLst>
        </pc:spChg>
      </pc:sldChg>
      <pc:sldChg chg="ord">
        <pc:chgData name="Stewart, Nick Ronald Paul" userId="6b87ba09-d33d-458b-987e-db4d53494fc1" providerId="ADAL" clId="{692CEE59-A1E5-4E42-B385-5A43E4C485B7}" dt="2023-08-24T15:36:17.336" v="80"/>
        <pc:sldMkLst>
          <pc:docMk/>
          <pc:sldMk cId="1548312840" sldId="742"/>
        </pc:sldMkLst>
      </pc:sldChg>
      <pc:sldChg chg="modSp mod">
        <pc:chgData name="Stewart, Nick Ronald Paul" userId="6b87ba09-d33d-458b-987e-db4d53494fc1" providerId="ADAL" clId="{692CEE59-A1E5-4E42-B385-5A43E4C485B7}" dt="2023-08-29T20:41:03.075" v="137" actId="20577"/>
        <pc:sldMkLst>
          <pc:docMk/>
          <pc:sldMk cId="2677304130" sldId="743"/>
        </pc:sldMkLst>
        <pc:spChg chg="mod">
          <ac:chgData name="Stewart, Nick Ronald Paul" userId="6b87ba09-d33d-458b-987e-db4d53494fc1" providerId="ADAL" clId="{692CEE59-A1E5-4E42-B385-5A43E4C485B7}" dt="2023-08-29T20:41:03.075" v="137" actId="20577"/>
          <ac:spMkLst>
            <pc:docMk/>
            <pc:sldMk cId="2677304130" sldId="743"/>
            <ac:spMk id="2" creationId="{00000000-0000-0000-0000-000000000000}"/>
          </ac:spMkLst>
        </pc:spChg>
      </pc:sldChg>
      <pc:sldChg chg="ord">
        <pc:chgData name="Stewart, Nick Ronald Paul" userId="6b87ba09-d33d-458b-987e-db4d53494fc1" providerId="ADAL" clId="{692CEE59-A1E5-4E42-B385-5A43E4C485B7}" dt="2023-08-24T15:36:17.336" v="80"/>
        <pc:sldMkLst>
          <pc:docMk/>
          <pc:sldMk cId="1167799008" sldId="819"/>
        </pc:sldMkLst>
      </pc:sldChg>
      <pc:sldChg chg="modSp del mod">
        <pc:chgData name="Stewart, Nick Ronald Paul" userId="6b87ba09-d33d-458b-987e-db4d53494fc1" providerId="ADAL" clId="{692CEE59-A1E5-4E42-B385-5A43E4C485B7}" dt="2023-08-29T20:42:59.317" v="171" actId="47"/>
        <pc:sldMkLst>
          <pc:docMk/>
          <pc:sldMk cId="1241630194" sldId="1268"/>
        </pc:sldMkLst>
        <pc:spChg chg="mod">
          <ac:chgData name="Stewart, Nick Ronald Paul" userId="6b87ba09-d33d-458b-987e-db4d53494fc1" providerId="ADAL" clId="{692CEE59-A1E5-4E42-B385-5A43E4C485B7}" dt="2023-08-24T15:35:43.213" v="77" actId="20577"/>
          <ac:spMkLst>
            <pc:docMk/>
            <pc:sldMk cId="1241630194" sldId="1268"/>
            <ac:spMk id="2" creationId="{417EDDF0-A7FF-4400-8679-1BF1E8AF41C4}"/>
          </ac:spMkLst>
        </pc:spChg>
        <pc:spChg chg="mod">
          <ac:chgData name="Stewart, Nick Ronald Paul" userId="6b87ba09-d33d-458b-987e-db4d53494fc1" providerId="ADAL" clId="{692CEE59-A1E5-4E42-B385-5A43E4C485B7}" dt="2023-08-24T15:35:39.153" v="72" actId="20577"/>
          <ac:spMkLst>
            <pc:docMk/>
            <pc:sldMk cId="1241630194" sldId="1268"/>
            <ac:spMk id="3" creationId="{1ADF99E0-63C4-4A08-9153-70E4307D7CB6}"/>
          </ac:spMkLst>
        </pc:spChg>
      </pc:sldChg>
      <pc:sldChg chg="modSp mod">
        <pc:chgData name="Stewart, Nick Ronald Paul" userId="6b87ba09-d33d-458b-987e-db4d53494fc1" providerId="ADAL" clId="{692CEE59-A1E5-4E42-B385-5A43E4C485B7}" dt="2023-08-24T15:36:46.004" v="100" actId="20577"/>
        <pc:sldMkLst>
          <pc:docMk/>
          <pc:sldMk cId="1080592200" sldId="1269"/>
        </pc:sldMkLst>
        <pc:spChg chg="mod">
          <ac:chgData name="Stewart, Nick Ronald Paul" userId="6b87ba09-d33d-458b-987e-db4d53494fc1" providerId="ADAL" clId="{692CEE59-A1E5-4E42-B385-5A43E4C485B7}" dt="2023-08-24T15:36:42.704" v="98" actId="14100"/>
          <ac:spMkLst>
            <pc:docMk/>
            <pc:sldMk cId="1080592200" sldId="1269"/>
            <ac:spMk id="2" creationId="{417EDDF0-A7FF-4400-8679-1BF1E8AF41C4}"/>
          </ac:spMkLst>
        </pc:spChg>
        <pc:spChg chg="mod">
          <ac:chgData name="Stewart, Nick Ronald Paul" userId="6b87ba09-d33d-458b-987e-db4d53494fc1" providerId="ADAL" clId="{692CEE59-A1E5-4E42-B385-5A43E4C485B7}" dt="2023-08-24T15:36:46.004" v="100" actId="20577"/>
          <ac:spMkLst>
            <pc:docMk/>
            <pc:sldMk cId="1080592200" sldId="1269"/>
            <ac:spMk id="3" creationId="{1ADF99E0-63C4-4A08-9153-70E4307D7CB6}"/>
          </ac:spMkLst>
        </pc:spChg>
      </pc:sldChg>
      <pc:sldChg chg="modSp mod">
        <pc:chgData name="Stewart, Nick Ronald Paul" userId="6b87ba09-d33d-458b-987e-db4d53494fc1" providerId="ADAL" clId="{692CEE59-A1E5-4E42-B385-5A43E4C485B7}" dt="2023-08-24T15:37:15.280" v="119" actId="14100"/>
        <pc:sldMkLst>
          <pc:docMk/>
          <pc:sldMk cId="730827861" sldId="1270"/>
        </pc:sldMkLst>
        <pc:spChg chg="mod">
          <ac:chgData name="Stewart, Nick Ronald Paul" userId="6b87ba09-d33d-458b-987e-db4d53494fc1" providerId="ADAL" clId="{692CEE59-A1E5-4E42-B385-5A43E4C485B7}" dt="2023-08-24T15:37:15.280" v="119" actId="14100"/>
          <ac:spMkLst>
            <pc:docMk/>
            <pc:sldMk cId="730827861" sldId="1270"/>
            <ac:spMk id="2" creationId="{417EDDF0-A7FF-4400-8679-1BF1E8AF41C4}"/>
          </ac:spMkLst>
        </pc:spChg>
      </pc:sldChg>
      <pc:sldChg chg="modSp del mod">
        <pc:chgData name="Stewart, Nick Ronald Paul" userId="6b87ba09-d33d-458b-987e-db4d53494fc1" providerId="ADAL" clId="{692CEE59-A1E5-4E42-B385-5A43E4C485B7}" dt="2023-08-24T18:12:24.093" v="122" actId="47"/>
        <pc:sldMkLst>
          <pc:docMk/>
          <pc:sldMk cId="2239804075" sldId="1271"/>
        </pc:sldMkLst>
        <pc:spChg chg="mod">
          <ac:chgData name="Stewart, Nick Ronald Paul" userId="6b87ba09-d33d-458b-987e-db4d53494fc1" providerId="ADAL" clId="{692CEE59-A1E5-4E42-B385-5A43E4C485B7}" dt="2023-08-24T16:30:46.280" v="121" actId="27636"/>
          <ac:spMkLst>
            <pc:docMk/>
            <pc:sldMk cId="2239804075" sldId="1271"/>
            <ac:spMk id="10" creationId="{E766FD58-4F1B-19E4-91B1-FF86B951C55C}"/>
          </ac:spMkLst>
        </pc:spChg>
      </pc:sldChg>
      <pc:sldChg chg="addSp delSp modSp new mod modClrScheme chgLayout">
        <pc:chgData name="Stewart, Nick Ronald Paul" userId="6b87ba09-d33d-458b-987e-db4d53494fc1" providerId="ADAL" clId="{692CEE59-A1E5-4E42-B385-5A43E4C485B7}" dt="2023-08-29T21:01:57.866" v="457" actId="27636"/>
        <pc:sldMkLst>
          <pc:docMk/>
          <pc:sldMk cId="3376984763" sldId="1271"/>
        </pc:sldMkLst>
        <pc:spChg chg="del mod ord">
          <ac:chgData name="Stewart, Nick Ronald Paul" userId="6b87ba09-d33d-458b-987e-db4d53494fc1" providerId="ADAL" clId="{692CEE59-A1E5-4E42-B385-5A43E4C485B7}" dt="2023-08-29T20:44:34.099" v="173" actId="700"/>
          <ac:spMkLst>
            <pc:docMk/>
            <pc:sldMk cId="3376984763" sldId="1271"/>
            <ac:spMk id="2" creationId="{93F8EB46-56EE-B4A5-F639-CF10086220CC}"/>
          </ac:spMkLst>
        </pc:spChg>
        <pc:spChg chg="del mod ord">
          <ac:chgData name="Stewart, Nick Ronald Paul" userId="6b87ba09-d33d-458b-987e-db4d53494fc1" providerId="ADAL" clId="{692CEE59-A1E5-4E42-B385-5A43E4C485B7}" dt="2023-08-29T20:44:34.099" v="173" actId="700"/>
          <ac:spMkLst>
            <pc:docMk/>
            <pc:sldMk cId="3376984763" sldId="1271"/>
            <ac:spMk id="3" creationId="{97CAF348-E2E2-0973-29C7-661A7B638773}"/>
          </ac:spMkLst>
        </pc:spChg>
        <pc:spChg chg="add mod ord">
          <ac:chgData name="Stewart, Nick Ronald Paul" userId="6b87ba09-d33d-458b-987e-db4d53494fc1" providerId="ADAL" clId="{692CEE59-A1E5-4E42-B385-5A43E4C485B7}" dt="2023-08-29T20:44:58.076" v="209" actId="122"/>
          <ac:spMkLst>
            <pc:docMk/>
            <pc:sldMk cId="3376984763" sldId="1271"/>
            <ac:spMk id="4" creationId="{71CDB183-D3B8-A26E-AD53-220940C5A9BC}"/>
          </ac:spMkLst>
        </pc:spChg>
        <pc:spChg chg="add mod ord">
          <ac:chgData name="Stewart, Nick Ronald Paul" userId="6b87ba09-d33d-458b-987e-db4d53494fc1" providerId="ADAL" clId="{692CEE59-A1E5-4E42-B385-5A43E4C485B7}" dt="2023-08-29T21:01:57.866" v="457" actId="27636"/>
          <ac:spMkLst>
            <pc:docMk/>
            <pc:sldMk cId="3376984763" sldId="1271"/>
            <ac:spMk id="5" creationId="{37D0E6F0-3CE0-E5AA-E81A-DB336C4A00B0}"/>
          </ac:spMkLst>
        </pc:spChg>
      </pc:sldChg>
      <pc:sldChg chg="modSp new mod">
        <pc:chgData name="Stewart, Nick Ronald Paul" userId="6b87ba09-d33d-458b-987e-db4d53494fc1" providerId="ADAL" clId="{692CEE59-A1E5-4E42-B385-5A43E4C485B7}" dt="2023-08-29T21:02:19.229" v="458" actId="255"/>
        <pc:sldMkLst>
          <pc:docMk/>
          <pc:sldMk cId="3728867091" sldId="1272"/>
        </pc:sldMkLst>
        <pc:spChg chg="mod">
          <ac:chgData name="Stewart, Nick Ronald Paul" userId="6b87ba09-d33d-458b-987e-db4d53494fc1" providerId="ADAL" clId="{692CEE59-A1E5-4E42-B385-5A43E4C485B7}" dt="2023-08-29T20:58:12.287" v="400" actId="122"/>
          <ac:spMkLst>
            <pc:docMk/>
            <pc:sldMk cId="3728867091" sldId="1272"/>
            <ac:spMk id="2" creationId="{4BDC8D14-0598-6DC9-4A98-6D735DD1F561}"/>
          </ac:spMkLst>
        </pc:spChg>
        <pc:spChg chg="mod">
          <ac:chgData name="Stewart, Nick Ronald Paul" userId="6b87ba09-d33d-458b-987e-db4d53494fc1" providerId="ADAL" clId="{692CEE59-A1E5-4E42-B385-5A43E4C485B7}" dt="2023-08-29T21:02:19.229" v="458" actId="255"/>
          <ac:spMkLst>
            <pc:docMk/>
            <pc:sldMk cId="3728867091" sldId="1272"/>
            <ac:spMk id="3" creationId="{C5533A10-B70E-D009-AC61-C7507987FF6C}"/>
          </ac:spMkLst>
        </pc:spChg>
      </pc:sldChg>
      <pc:sldChg chg="modSp new mod">
        <pc:chgData name="Stewart, Nick Ronald Paul" userId="6b87ba09-d33d-458b-987e-db4d53494fc1" providerId="ADAL" clId="{692CEE59-A1E5-4E42-B385-5A43E4C485B7}" dt="2023-08-29T21:04:34.523" v="571" actId="5793"/>
        <pc:sldMkLst>
          <pc:docMk/>
          <pc:sldMk cId="189457520" sldId="1273"/>
        </pc:sldMkLst>
        <pc:spChg chg="mod">
          <ac:chgData name="Stewart, Nick Ronald Paul" userId="6b87ba09-d33d-458b-987e-db4d53494fc1" providerId="ADAL" clId="{692CEE59-A1E5-4E42-B385-5A43E4C485B7}" dt="2023-08-29T21:02:53.386" v="492" actId="122"/>
          <ac:spMkLst>
            <pc:docMk/>
            <pc:sldMk cId="189457520" sldId="1273"/>
            <ac:spMk id="2" creationId="{A3EC3335-3EEB-A64E-2CDC-3A7967081E12}"/>
          </ac:spMkLst>
        </pc:spChg>
        <pc:spChg chg="mod">
          <ac:chgData name="Stewart, Nick Ronald Paul" userId="6b87ba09-d33d-458b-987e-db4d53494fc1" providerId="ADAL" clId="{692CEE59-A1E5-4E42-B385-5A43E4C485B7}" dt="2023-08-29T21:04:34.523" v="571" actId="5793"/>
          <ac:spMkLst>
            <pc:docMk/>
            <pc:sldMk cId="189457520" sldId="1273"/>
            <ac:spMk id="3" creationId="{30B210CC-ADC8-AEEF-F8E8-D89D959FBD50}"/>
          </ac:spMkLst>
        </pc:spChg>
      </pc:sldChg>
      <pc:sldChg chg="modSp new mod">
        <pc:chgData name="Stewart, Nick Ronald Paul" userId="6b87ba09-d33d-458b-987e-db4d53494fc1" providerId="ADAL" clId="{692CEE59-A1E5-4E42-B385-5A43E4C485B7}" dt="2023-08-29T21:06:36.487" v="679" actId="5793"/>
        <pc:sldMkLst>
          <pc:docMk/>
          <pc:sldMk cId="1317004982" sldId="1274"/>
        </pc:sldMkLst>
        <pc:spChg chg="mod">
          <ac:chgData name="Stewart, Nick Ronald Paul" userId="6b87ba09-d33d-458b-987e-db4d53494fc1" providerId="ADAL" clId="{692CEE59-A1E5-4E42-B385-5A43E4C485B7}" dt="2023-08-29T21:04:49.712" v="589" actId="122"/>
          <ac:spMkLst>
            <pc:docMk/>
            <pc:sldMk cId="1317004982" sldId="1274"/>
            <ac:spMk id="2" creationId="{2C4DC41B-35E7-F774-0BFB-98D15FFA4A27}"/>
          </ac:spMkLst>
        </pc:spChg>
        <pc:spChg chg="mod">
          <ac:chgData name="Stewart, Nick Ronald Paul" userId="6b87ba09-d33d-458b-987e-db4d53494fc1" providerId="ADAL" clId="{692CEE59-A1E5-4E42-B385-5A43E4C485B7}" dt="2023-08-29T21:06:36.487" v="679" actId="5793"/>
          <ac:spMkLst>
            <pc:docMk/>
            <pc:sldMk cId="1317004982" sldId="1274"/>
            <ac:spMk id="3" creationId="{C1C5C148-EB1B-3E66-84E9-4696FA76AA20}"/>
          </ac:spMkLst>
        </pc:spChg>
      </pc:sldChg>
      <pc:sldChg chg="modSp new mod">
        <pc:chgData name="Stewart, Nick Ronald Paul" userId="6b87ba09-d33d-458b-987e-db4d53494fc1" providerId="ADAL" clId="{692CEE59-A1E5-4E42-B385-5A43E4C485B7}" dt="2023-08-29T21:07:57.214" v="740" actId="255"/>
        <pc:sldMkLst>
          <pc:docMk/>
          <pc:sldMk cId="448007345" sldId="1275"/>
        </pc:sldMkLst>
        <pc:spChg chg="mod">
          <ac:chgData name="Stewart, Nick Ronald Paul" userId="6b87ba09-d33d-458b-987e-db4d53494fc1" providerId="ADAL" clId="{692CEE59-A1E5-4E42-B385-5A43E4C485B7}" dt="2023-08-29T21:06:58.780" v="692" actId="122"/>
          <ac:spMkLst>
            <pc:docMk/>
            <pc:sldMk cId="448007345" sldId="1275"/>
            <ac:spMk id="2" creationId="{D278DBE7-6D2D-867B-2F19-BA39508F04D0}"/>
          </ac:spMkLst>
        </pc:spChg>
        <pc:spChg chg="mod">
          <ac:chgData name="Stewart, Nick Ronald Paul" userId="6b87ba09-d33d-458b-987e-db4d53494fc1" providerId="ADAL" clId="{692CEE59-A1E5-4E42-B385-5A43E4C485B7}" dt="2023-08-29T21:07:57.214" v="740" actId="255"/>
          <ac:spMkLst>
            <pc:docMk/>
            <pc:sldMk cId="448007345" sldId="1275"/>
            <ac:spMk id="3" creationId="{48A685E3-84E2-A3E1-E4FB-BB654433EC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218D3-B69C-4E6E-B447-5397F35F9320}"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AFD1D-5AC2-4ED3-8592-19B9BD1D7EEB}" type="slidenum">
              <a:rPr lang="en-US" smtClean="0"/>
              <a:t>‹#›</a:t>
            </a:fld>
            <a:endParaRPr lang="en-US"/>
          </a:p>
        </p:txBody>
      </p:sp>
    </p:spTree>
    <p:extLst>
      <p:ext uri="{BB962C8B-B14F-4D97-AF65-F5344CB8AC3E}">
        <p14:creationId xmlns:p14="http://schemas.microsoft.com/office/powerpoint/2010/main" val="759438612"/>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1</a:t>
            </a:fld>
            <a:endParaRPr lang="en-US"/>
          </a:p>
        </p:txBody>
      </p:sp>
    </p:spTree>
    <p:extLst>
      <p:ext uri="{BB962C8B-B14F-4D97-AF65-F5344CB8AC3E}">
        <p14:creationId xmlns:p14="http://schemas.microsoft.com/office/powerpoint/2010/main" val="351899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4</a:t>
            </a:fld>
            <a:endParaRPr lang="en-US"/>
          </a:p>
        </p:txBody>
      </p:sp>
    </p:spTree>
    <p:extLst>
      <p:ext uri="{BB962C8B-B14F-4D97-AF65-F5344CB8AC3E}">
        <p14:creationId xmlns:p14="http://schemas.microsoft.com/office/powerpoint/2010/main" val="225580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6</a:t>
            </a:fld>
            <a:endParaRPr lang="en-US"/>
          </a:p>
        </p:txBody>
      </p:sp>
    </p:spTree>
    <p:extLst>
      <p:ext uri="{BB962C8B-B14F-4D97-AF65-F5344CB8AC3E}">
        <p14:creationId xmlns:p14="http://schemas.microsoft.com/office/powerpoint/2010/main" val="118761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Arranging the choices or environment in such a manner that things are drawn or stand out from others – against the environment. </a:t>
            </a:r>
          </a:p>
        </p:txBody>
      </p:sp>
      <p:sp>
        <p:nvSpPr>
          <p:cNvPr id="4" name="Slide Number Placeholder 3"/>
          <p:cNvSpPr>
            <a:spLocks noGrp="1"/>
          </p:cNvSpPr>
          <p:nvPr>
            <p:ph type="sldNum" sz="quarter" idx="5"/>
          </p:nvPr>
        </p:nvSpPr>
        <p:spPr/>
        <p:txBody>
          <a:bodyPr/>
          <a:lstStyle/>
          <a:p>
            <a:fld id="{11EAFD1D-5AC2-4ED3-8592-19B9BD1D7EEB}" type="slidenum">
              <a:rPr lang="en-US" smtClean="0"/>
              <a:t>14</a:t>
            </a:fld>
            <a:endParaRPr lang="en-US"/>
          </a:p>
        </p:txBody>
      </p:sp>
    </p:spTree>
    <p:extLst>
      <p:ext uri="{BB962C8B-B14F-4D97-AF65-F5344CB8AC3E}">
        <p14:creationId xmlns:p14="http://schemas.microsoft.com/office/powerpoint/2010/main" val="348104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20</a:t>
            </a:fld>
            <a:endParaRPr lang="en-US"/>
          </a:p>
        </p:txBody>
      </p:sp>
    </p:spTree>
    <p:extLst>
      <p:ext uri="{BB962C8B-B14F-4D97-AF65-F5344CB8AC3E}">
        <p14:creationId xmlns:p14="http://schemas.microsoft.com/office/powerpoint/2010/main" val="314742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AFD1D-5AC2-4ED3-8592-19B9BD1D7EEB}" type="slidenum">
              <a:rPr lang="en-US" smtClean="0"/>
              <a:t>68</a:t>
            </a:fld>
            <a:endParaRPr lang="en-US"/>
          </a:p>
        </p:txBody>
      </p:sp>
    </p:spTree>
    <p:extLst>
      <p:ext uri="{BB962C8B-B14F-4D97-AF65-F5344CB8AC3E}">
        <p14:creationId xmlns:p14="http://schemas.microsoft.com/office/powerpoint/2010/main" val="314742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44610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328338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79825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1005809" y="5533046"/>
            <a:ext cx="15885192" cy="2228988"/>
          </a:xfrm>
        </p:spPr>
        <p:txBody>
          <a:bodyPr anchor="ctr">
            <a:normAutofit/>
          </a:bodyPr>
          <a:lstStyle>
            <a:lvl1pPr>
              <a:lnSpc>
                <a:spcPct val="90000"/>
              </a:lnSpc>
              <a:defRPr sz="6600" b="1" i="0" spc="0" baseline="0">
                <a:solidFill>
                  <a:schemeClr val="bg1"/>
                </a:solidFill>
                <a:latin typeface="Arial"/>
                <a:cs typeface="Arial"/>
              </a:defRPr>
            </a:lvl1pPr>
          </a:lstStyle>
          <a:p>
            <a:r>
              <a:rPr lang="en-US"/>
              <a:t>Unnecessarily extra long title of presentation</a:t>
            </a:r>
          </a:p>
        </p:txBody>
      </p:sp>
      <p:sp>
        <p:nvSpPr>
          <p:cNvPr id="9" name="Text Placeholder 19"/>
          <p:cNvSpPr>
            <a:spLocks noGrp="1"/>
          </p:cNvSpPr>
          <p:nvPr>
            <p:ph type="body" sz="quarter" idx="11" hasCustomPrompt="1"/>
          </p:nvPr>
        </p:nvSpPr>
        <p:spPr>
          <a:xfrm>
            <a:off x="1061389" y="4951927"/>
            <a:ext cx="15829613" cy="504824"/>
          </a:xfrm>
        </p:spPr>
        <p:txBody>
          <a:bodyPr anchor="ctr">
            <a:noAutofit/>
          </a:bodyPr>
          <a:lstStyle>
            <a:lvl1pPr marL="0" indent="0">
              <a:buNone/>
              <a:defRPr sz="2700" b="0" spc="0" baseline="0">
                <a:solidFill>
                  <a:srgbClr val="A6A6A6"/>
                </a:solidFill>
                <a:latin typeface="Arial"/>
                <a:cs typeface="Arial"/>
              </a:defRPr>
            </a:lvl1pPr>
          </a:lstStyle>
          <a:p>
            <a:pPr lvl="0"/>
            <a:r>
              <a:rPr lang="en-US"/>
              <a:t>SUBHEAD OR , DEPARTMENT, OR UNIT</a:t>
            </a:r>
          </a:p>
        </p:txBody>
      </p:sp>
      <p:sp>
        <p:nvSpPr>
          <p:cNvPr id="6" name="Rectangle 5"/>
          <p:cNvSpPr/>
          <p:nvPr userDrawn="1"/>
        </p:nvSpPr>
        <p:spPr>
          <a:xfrm>
            <a:off x="1242029" y="-108856"/>
            <a:ext cx="1901219" cy="414976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pic>
        <p:nvPicPr>
          <p:cNvPr id="8" name="Picture 7" descr="tab-rgb.eps">
            <a:extLst>
              <a:ext uri="{FF2B5EF4-FFF2-40B4-BE49-F238E27FC236}">
                <a16:creationId xmlns:a16="http://schemas.microsoft.com/office/drawing/2014/main" id="{74E4F646-EB1B-48D3-8F72-67A6AFD2B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9921" y="2508672"/>
            <a:ext cx="1005432" cy="1276131"/>
          </a:xfrm>
          <a:prstGeom prst="rect">
            <a:avLst/>
          </a:prstGeom>
        </p:spPr>
      </p:pic>
    </p:spTree>
    <p:extLst>
      <p:ext uri="{BB962C8B-B14F-4D97-AF65-F5344CB8AC3E}">
        <p14:creationId xmlns:p14="http://schemas.microsoft.com/office/powerpoint/2010/main" val="19868219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0057" y="214637"/>
            <a:ext cx="16008782" cy="1398131"/>
          </a:xfrm>
        </p:spPr>
        <p:txBody>
          <a:bodyPr>
            <a:normAutofit/>
          </a:bodyPr>
          <a:lstStyle>
            <a:lvl1pPr>
              <a:defRPr sz="6600" b="1" i="0" cap="none" spc="0">
                <a:solidFill>
                  <a:srgbClr val="990000"/>
                </a:solidFill>
                <a:latin typeface="+mn-lt"/>
                <a:cs typeface="Arial"/>
              </a:defRPr>
            </a:lvl1pPr>
          </a:lstStyle>
          <a:p>
            <a:r>
              <a:rPr lang="en-US"/>
              <a:t>Click to edit master title style</a:t>
            </a:r>
          </a:p>
        </p:txBody>
      </p:sp>
      <p:sp>
        <p:nvSpPr>
          <p:cNvPr id="4" name="TextBox 3"/>
          <p:cNvSpPr txBox="1"/>
          <p:nvPr userDrawn="1"/>
        </p:nvSpPr>
        <p:spPr>
          <a:xfrm>
            <a:off x="7112002" y="7082120"/>
            <a:ext cx="184731" cy="646331"/>
          </a:xfrm>
          <a:prstGeom prst="rect">
            <a:avLst/>
          </a:prstGeom>
          <a:noFill/>
        </p:spPr>
        <p:txBody>
          <a:bodyPr wrap="none" rtlCol="0">
            <a:spAutoFit/>
          </a:bodyPr>
          <a:lstStyle/>
          <a:p>
            <a:endParaRPr lang="en-US" sz="3600"/>
          </a:p>
        </p:txBody>
      </p:sp>
      <p:sp>
        <p:nvSpPr>
          <p:cNvPr id="7" name="Text Placeholder 2"/>
          <p:cNvSpPr>
            <a:spLocks noGrp="1"/>
          </p:cNvSpPr>
          <p:nvPr>
            <p:ph idx="1" hasCustomPrompt="1"/>
          </p:nvPr>
        </p:nvSpPr>
        <p:spPr>
          <a:xfrm>
            <a:off x="1037648" y="1901954"/>
            <a:ext cx="16031189" cy="7149299"/>
          </a:xfrm>
          <a:prstGeom prst="rect">
            <a:avLst/>
          </a:prstGeom>
        </p:spPr>
        <p:txBody>
          <a:bodyPr vert="horz" lIns="91440" tIns="45720" rIns="91440" bIns="45720" rtlCol="0">
            <a:normAutofit/>
          </a:bodyPr>
          <a:lstStyle>
            <a:lvl1pPr marL="685784" marR="0" indent="-685784" algn="l" defTabSz="914378" rtl="0" eaLnBrk="1" fontAlgn="auto" latinLnBrk="0" hangingPunct="1">
              <a:lnSpc>
                <a:spcPct val="100000"/>
              </a:lnSpc>
              <a:spcBef>
                <a:spcPts val="0"/>
              </a:spcBef>
              <a:spcAft>
                <a:spcPts val="3600"/>
              </a:spcAft>
              <a:buClr>
                <a:schemeClr val="tx1">
                  <a:lumMod val="50000"/>
                  <a:lumOff val="50000"/>
                </a:schemeClr>
              </a:buClr>
              <a:buSzPct val="100000"/>
              <a:buFont typeface="Arial" panose="020B0604020202020204" pitchFamily="34" charset="0"/>
              <a:buChar char="•"/>
              <a:tabLst/>
              <a:defRPr sz="3600">
                <a:solidFill>
                  <a:schemeClr val="tx1"/>
                </a:solidFill>
                <a:latin typeface="BentonSans Book" panose="02000503000000020004" pitchFamily="50" charset="0"/>
                <a:cs typeface="Arial"/>
              </a:defRPr>
            </a:lvl1pPr>
            <a:lvl2pPr>
              <a:lnSpc>
                <a:spcPct val="100000"/>
              </a:lnSpc>
              <a:defRPr sz="3200">
                <a:solidFill>
                  <a:srgbClr val="404041"/>
                </a:solidFill>
                <a:latin typeface="Arial"/>
                <a:cs typeface="Arial"/>
              </a:defRPr>
            </a:lvl2pPr>
            <a:lvl3pPr>
              <a:lnSpc>
                <a:spcPct val="100000"/>
              </a:lnSpc>
              <a:defRPr sz="3200">
                <a:solidFill>
                  <a:srgbClr val="404041"/>
                </a:solidFill>
                <a:latin typeface="Arial"/>
                <a:cs typeface="Arial"/>
              </a:defRPr>
            </a:lvl3pPr>
            <a:lvl4pPr>
              <a:lnSpc>
                <a:spcPct val="100000"/>
              </a:lnSpc>
              <a:defRPr sz="3200">
                <a:solidFill>
                  <a:srgbClr val="404041"/>
                </a:solidFill>
                <a:latin typeface="Arial"/>
                <a:cs typeface="Arial"/>
              </a:defRPr>
            </a:lvl4pPr>
            <a:lvl5pPr>
              <a:lnSpc>
                <a:spcPct val="100000"/>
              </a:lnSpc>
              <a:defRPr sz="3200">
                <a:solidFill>
                  <a:srgbClr val="404041"/>
                </a:solidFill>
                <a:latin typeface="Arial"/>
                <a:cs typeface="Arial"/>
              </a:defRPr>
            </a:lvl5pPr>
          </a:lstStyle>
          <a:p>
            <a:pPr lvl="0"/>
            <a:r>
              <a:rPr lang="en-US"/>
              <a:t>Click to edit master subtitle style</a:t>
            </a:r>
          </a:p>
        </p:txBody>
      </p:sp>
      <p:grpSp>
        <p:nvGrpSpPr>
          <p:cNvPr id="12" name="Group 11"/>
          <p:cNvGrpSpPr/>
          <p:nvPr userDrawn="1"/>
        </p:nvGrpSpPr>
        <p:grpSpPr>
          <a:xfrm>
            <a:off x="-61575" y="9323036"/>
            <a:ext cx="18457334" cy="1057926"/>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16" name="Picture 15" descr="tab-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237170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2757380" y="4781020"/>
            <a:ext cx="184731" cy="646331"/>
          </a:xfrm>
          <a:prstGeom prst="rect">
            <a:avLst/>
          </a:prstGeom>
          <a:noFill/>
        </p:spPr>
        <p:txBody>
          <a:bodyPr wrap="none" rtlCol="0">
            <a:spAutoFit/>
          </a:bodyPr>
          <a:lstStyle/>
          <a:p>
            <a:endParaRPr lang="en-US" sz="3600"/>
          </a:p>
        </p:txBody>
      </p:sp>
      <p:sp>
        <p:nvSpPr>
          <p:cNvPr id="10" name="TextBox 9"/>
          <p:cNvSpPr txBox="1"/>
          <p:nvPr userDrawn="1"/>
        </p:nvSpPr>
        <p:spPr>
          <a:xfrm>
            <a:off x="2757380" y="4781020"/>
            <a:ext cx="184731" cy="646331"/>
          </a:xfrm>
          <a:prstGeom prst="rect">
            <a:avLst/>
          </a:prstGeom>
          <a:noFill/>
        </p:spPr>
        <p:txBody>
          <a:bodyPr wrap="none" rtlCol="0">
            <a:spAutoFit/>
          </a:bodyPr>
          <a:lstStyle/>
          <a:p>
            <a:endParaRPr lang="en-US" sz="3600"/>
          </a:p>
        </p:txBody>
      </p:sp>
      <p:sp>
        <p:nvSpPr>
          <p:cNvPr id="11" name="TextBox 10"/>
          <p:cNvSpPr txBox="1"/>
          <p:nvPr userDrawn="1"/>
        </p:nvSpPr>
        <p:spPr>
          <a:xfrm>
            <a:off x="2757380" y="4781020"/>
            <a:ext cx="184731" cy="646331"/>
          </a:xfrm>
          <a:prstGeom prst="rect">
            <a:avLst/>
          </a:prstGeom>
          <a:noFill/>
        </p:spPr>
        <p:txBody>
          <a:bodyPr wrap="none" rtlCol="0">
            <a:spAutoFit/>
          </a:bodyPr>
          <a:lstStyle/>
          <a:p>
            <a:endParaRPr lang="en-US" sz="3600"/>
          </a:p>
        </p:txBody>
      </p:sp>
      <p:sp>
        <p:nvSpPr>
          <p:cNvPr id="14" name="Title 13"/>
          <p:cNvSpPr>
            <a:spLocks noGrp="1"/>
          </p:cNvSpPr>
          <p:nvPr>
            <p:ph type="title" hasCustomPrompt="1"/>
          </p:nvPr>
        </p:nvSpPr>
        <p:spPr>
          <a:xfrm>
            <a:off x="1013388" y="4549044"/>
            <a:ext cx="13604964" cy="1313820"/>
          </a:xfrm>
        </p:spPr>
        <p:txBody>
          <a:bodyPr anchor="ctr">
            <a:noAutofit/>
          </a:bodyPr>
          <a:lstStyle>
            <a:lvl1pPr>
              <a:defRPr sz="8000" b="1" i="0" spc="0" baseline="0">
                <a:solidFill>
                  <a:srgbClr val="FFFFFF"/>
                </a:solidFill>
                <a:latin typeface="BentonSans Black" panose="02000503000000020004" pitchFamily="50" charset="0"/>
                <a:cs typeface="Arial"/>
              </a:defRPr>
            </a:lvl1pPr>
          </a:lstStyle>
          <a:p>
            <a:r>
              <a:rPr lang="en-US"/>
              <a:t>Section Heading</a:t>
            </a:r>
          </a:p>
        </p:txBody>
      </p:sp>
      <p:sp>
        <p:nvSpPr>
          <p:cNvPr id="20" name="Text Placeholder 19"/>
          <p:cNvSpPr>
            <a:spLocks noGrp="1"/>
          </p:cNvSpPr>
          <p:nvPr>
            <p:ph type="body" sz="quarter" idx="10" hasCustomPrompt="1"/>
          </p:nvPr>
        </p:nvSpPr>
        <p:spPr>
          <a:xfrm>
            <a:off x="1052263" y="4062679"/>
            <a:ext cx="7400924" cy="504824"/>
          </a:xfrm>
        </p:spPr>
        <p:txBody>
          <a:bodyPr anchor="ctr">
            <a:noAutofit/>
          </a:bodyPr>
          <a:lstStyle>
            <a:lvl1pPr marL="0" indent="0">
              <a:buNone/>
              <a:defRPr sz="2801" b="1" i="0" spc="100" baseline="0">
                <a:solidFill>
                  <a:srgbClr val="A6A6A6"/>
                </a:solidFill>
                <a:latin typeface="BentonSans Black" panose="02000503000000020004" pitchFamily="50" charset="0"/>
                <a:cs typeface="Arial"/>
              </a:defRPr>
            </a:lvl1pPr>
          </a:lstStyle>
          <a:p>
            <a:pPr lvl="0"/>
            <a:r>
              <a:rPr lang="en-US"/>
              <a:t>SECTION NUMBER OR SUBTITLE</a:t>
            </a:r>
          </a:p>
        </p:txBody>
      </p:sp>
      <p:sp>
        <p:nvSpPr>
          <p:cNvPr id="4" name="Rectangle 3"/>
          <p:cNvSpPr/>
          <p:nvPr userDrawn="1"/>
        </p:nvSpPr>
        <p:spPr>
          <a:xfrm>
            <a:off x="2" y="4062677"/>
            <a:ext cx="381000" cy="1906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11644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69361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6BD77-3795-47CB-9737-1A1B8943A9D3}"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21750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grpSp>
        <p:nvGrpSpPr>
          <p:cNvPr id="8" name="Group 7">
            <a:extLst>
              <a:ext uri="{FF2B5EF4-FFF2-40B4-BE49-F238E27FC236}">
                <a16:creationId xmlns:a16="http://schemas.microsoft.com/office/drawing/2014/main" id="{39523A4D-084C-59B2-5B57-926024360988}"/>
              </a:ext>
            </a:extLst>
          </p:cNvPr>
          <p:cNvGrpSpPr/>
          <p:nvPr userDrawn="1"/>
        </p:nvGrpSpPr>
        <p:grpSpPr>
          <a:xfrm>
            <a:off x="-61575" y="9323036"/>
            <a:ext cx="18457334" cy="1057926"/>
            <a:chOff x="-30788" y="4661517"/>
            <a:chExt cx="9228667" cy="528963"/>
          </a:xfrm>
        </p:grpSpPr>
        <p:sp>
          <p:nvSpPr>
            <p:cNvPr id="9" name="Rectangle 8">
              <a:extLst>
                <a:ext uri="{FF2B5EF4-FFF2-40B4-BE49-F238E27FC236}">
                  <a16:creationId xmlns:a16="http://schemas.microsoft.com/office/drawing/2014/main" id="{331F0252-19D7-5E1E-1093-21900AC9FFD9}"/>
                </a:ext>
              </a:extLst>
            </p:cNvPr>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sp>
          <p:nvSpPr>
            <p:cNvPr id="10" name="Rectangle 9">
              <a:extLst>
                <a:ext uri="{FF2B5EF4-FFF2-40B4-BE49-F238E27FC236}">
                  <a16:creationId xmlns:a16="http://schemas.microsoft.com/office/drawing/2014/main" id="{6AF06351-93A8-6DDB-033D-E6CC4CC36B4B}"/>
                </a:ext>
              </a:extLst>
            </p:cNvPr>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pic>
          <p:nvPicPr>
            <p:cNvPr id="11" name="Picture 10" descr="tab-rgb.eps">
              <a:extLst>
                <a:ext uri="{FF2B5EF4-FFF2-40B4-BE49-F238E27FC236}">
                  <a16:creationId xmlns:a16="http://schemas.microsoft.com/office/drawing/2014/main" id="{2A5086A3-D9C2-6D70-144B-21ECBB3CAC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
        <p:nvSpPr>
          <p:cNvPr id="12" name="TextBox 11">
            <a:extLst>
              <a:ext uri="{FF2B5EF4-FFF2-40B4-BE49-F238E27FC236}">
                <a16:creationId xmlns:a16="http://schemas.microsoft.com/office/drawing/2014/main" id="{DC3FB5EA-128A-A355-DBC6-B3DD6F81DC10}"/>
              </a:ext>
            </a:extLst>
          </p:cNvPr>
          <p:cNvSpPr txBox="1"/>
          <p:nvPr userDrawn="1"/>
        </p:nvSpPr>
        <p:spPr>
          <a:xfrm>
            <a:off x="2045000" y="9654964"/>
            <a:ext cx="8017752" cy="461665"/>
          </a:xfrm>
          <a:prstGeom prst="rect">
            <a:avLst/>
          </a:prstGeom>
          <a:noFill/>
        </p:spPr>
        <p:txBody>
          <a:bodyPr wrap="square" rtlCol="0" anchor="ctr">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b="1">
                <a:solidFill>
                  <a:srgbClr val="FFFFFF"/>
                </a:solidFill>
              </a:rPr>
              <a:t>INDIANA UNIVERSITY </a:t>
            </a:r>
            <a:r>
              <a:rPr lang="en-US" sz="2400">
                <a:solidFill>
                  <a:srgbClr val="FFFFFF"/>
                </a:solidFill>
              </a:rPr>
              <a:t>| SCHOOL OF MEDICINE</a:t>
            </a:r>
          </a:p>
        </p:txBody>
      </p:sp>
    </p:spTree>
    <p:extLst>
      <p:ext uri="{BB962C8B-B14F-4D97-AF65-F5344CB8AC3E}">
        <p14:creationId xmlns:p14="http://schemas.microsoft.com/office/powerpoint/2010/main" val="36352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6BD77-3795-47CB-9737-1A1B8943A9D3}" type="datetimeFigureOut">
              <a:rPr lang="en-US" smtClean="0"/>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72788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46BD77-3795-47CB-9737-1A1B8943A9D3}" type="datetimeFigureOut">
              <a:rPr lang="en-US" smtClean="0"/>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43864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BD77-3795-47CB-9737-1A1B8943A9D3}"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224841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19695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C46BD77-3795-47CB-9737-1A1B8943A9D3}" type="datetimeFigureOut">
              <a:rPr lang="en-US" smtClean="0"/>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FB915-7DA5-40C4-8306-2D47C6CF4D16}" type="slidenum">
              <a:rPr lang="en-US" smtClean="0"/>
              <a:t>‹#›</a:t>
            </a:fld>
            <a:endParaRPr lang="en-US"/>
          </a:p>
        </p:txBody>
      </p:sp>
    </p:spTree>
    <p:extLst>
      <p:ext uri="{BB962C8B-B14F-4D97-AF65-F5344CB8AC3E}">
        <p14:creationId xmlns:p14="http://schemas.microsoft.com/office/powerpoint/2010/main" val="301491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C46BD77-3795-47CB-9737-1A1B8943A9D3}" type="datetimeFigureOut">
              <a:rPr lang="en-US" smtClean="0"/>
              <a:t>8/29/2023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C0FB915-7DA5-40C4-8306-2D47C6CF4D16}" type="slidenum">
              <a:rPr lang="en-US" smtClean="0"/>
              <a:t>‹#›</a:t>
            </a:fld>
            <a:endParaRPr lang="en-US"/>
          </a:p>
        </p:txBody>
      </p:sp>
    </p:spTree>
    <p:extLst>
      <p:ext uri="{BB962C8B-B14F-4D97-AF65-F5344CB8AC3E}">
        <p14:creationId xmlns:p14="http://schemas.microsoft.com/office/powerpoint/2010/main" val="333794898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709" y="2325906"/>
            <a:ext cx="14248262" cy="2552478"/>
          </a:xfrm>
        </p:spPr>
        <p:txBody>
          <a:bodyPr>
            <a:normAutofit/>
          </a:bodyPr>
          <a:lstStyle/>
          <a:p>
            <a:pPr algn="ctr"/>
            <a:r>
              <a:rPr lang="en-US" dirty="0">
                <a:latin typeface="BentonSans Regular"/>
              </a:rPr>
              <a:t>Nudge 101</a:t>
            </a:r>
            <a:br>
              <a:rPr lang="en-US" dirty="0">
                <a:latin typeface="BentonSans Regular"/>
              </a:rPr>
            </a:br>
            <a:r>
              <a:rPr lang="en-US" dirty="0">
                <a:latin typeface="BentonSans Regular"/>
              </a:rPr>
              <a:t>Day 3</a:t>
            </a:r>
            <a:endParaRPr lang="en-US" dirty="0">
              <a:latin typeface="BentonSans Regular" panose="02000503000000020004" pitchFamily="2" charset="77"/>
            </a:endParaRPr>
          </a:p>
        </p:txBody>
      </p:sp>
      <p:sp>
        <p:nvSpPr>
          <p:cNvPr id="3" name="Text Placeholder 3">
            <a:extLst>
              <a:ext uri="{FF2B5EF4-FFF2-40B4-BE49-F238E27FC236}">
                <a16:creationId xmlns:a16="http://schemas.microsoft.com/office/drawing/2014/main" id="{A36C1AC9-FEBF-DBF4-9DF3-950A6A7D9563}"/>
              </a:ext>
            </a:extLst>
          </p:cNvPr>
          <p:cNvSpPr txBox="1">
            <a:spLocks/>
          </p:cNvSpPr>
          <p:nvPr/>
        </p:nvSpPr>
        <p:spPr>
          <a:xfrm>
            <a:off x="4337521" y="6420838"/>
            <a:ext cx="11159513" cy="2095367"/>
          </a:xfrm>
          <a:prstGeom prst="rect">
            <a:avLst/>
          </a:prstGeom>
        </p:spPr>
        <p:txBody>
          <a:bodyPr vert="horz" lIns="137160" tIns="68580" rIns="137160" bIns="6858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0" baseline="0">
                <a:solidFill>
                  <a:srgbClr val="A6A6A6"/>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chemeClr val="bg1"/>
                </a:solidFill>
                <a:latin typeface="BentonSans Regular"/>
              </a:rPr>
              <a:t>Richard Holden, PhD;  </a:t>
            </a:r>
            <a:r>
              <a:rPr lang="en-US" sz="2700" b="1" dirty="0" err="1">
                <a:solidFill>
                  <a:schemeClr val="bg1"/>
                </a:solidFill>
                <a:latin typeface="BentonSans Regular"/>
              </a:rPr>
              <a:t>Malaz</a:t>
            </a:r>
            <a:r>
              <a:rPr lang="en-US" sz="2700" b="1" dirty="0">
                <a:solidFill>
                  <a:schemeClr val="bg1"/>
                </a:solidFill>
                <a:latin typeface="BentonSans Regular"/>
              </a:rPr>
              <a:t> </a:t>
            </a:r>
            <a:r>
              <a:rPr lang="en-US" sz="2700" b="1" dirty="0" err="1">
                <a:solidFill>
                  <a:schemeClr val="bg1"/>
                </a:solidFill>
                <a:latin typeface="BentonSans Regular"/>
              </a:rPr>
              <a:t>Boustani</a:t>
            </a:r>
            <a:r>
              <a:rPr lang="en-US" sz="2700" b="1" dirty="0">
                <a:solidFill>
                  <a:schemeClr val="bg1"/>
                </a:solidFill>
                <a:latin typeface="BentonSans Regular"/>
              </a:rPr>
              <a:t>, MD, MPH</a:t>
            </a:r>
          </a:p>
          <a:p>
            <a:r>
              <a:rPr lang="en-US" sz="2700" b="1" dirty="0">
                <a:solidFill>
                  <a:schemeClr val="bg1"/>
                </a:solidFill>
                <a:latin typeface="BentonSans Regular"/>
              </a:rPr>
              <a:t>The Faculty of the Agile Nudge University  </a:t>
            </a:r>
          </a:p>
          <a:p>
            <a:r>
              <a:rPr lang="en-US" sz="2700" b="1" dirty="0">
                <a:solidFill>
                  <a:schemeClr val="bg1"/>
                </a:solidFill>
                <a:latin typeface="BentonSans Regular"/>
              </a:rPr>
              <a:t>Supported by NIA</a:t>
            </a:r>
          </a:p>
        </p:txBody>
      </p:sp>
      <p:sp>
        <p:nvSpPr>
          <p:cNvPr id="6" name="Text Placeholder 3">
            <a:extLst>
              <a:ext uri="{FF2B5EF4-FFF2-40B4-BE49-F238E27FC236}">
                <a16:creationId xmlns:a16="http://schemas.microsoft.com/office/drawing/2014/main" id="{D68375A1-C44B-0936-2990-655621241150}"/>
              </a:ext>
            </a:extLst>
          </p:cNvPr>
          <p:cNvSpPr txBox="1">
            <a:spLocks/>
          </p:cNvSpPr>
          <p:nvPr/>
        </p:nvSpPr>
        <p:spPr>
          <a:xfrm>
            <a:off x="1223448" y="9609248"/>
            <a:ext cx="3339246" cy="504824"/>
          </a:xfrm>
          <a:prstGeom prst="rect">
            <a:avLst/>
          </a:prstGeom>
        </p:spPr>
        <p:txBody>
          <a:bodyPr vert="horz" lIns="137160" tIns="68580" rIns="137160" bIns="6858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0" baseline="0">
                <a:solidFill>
                  <a:srgbClr val="A6A6A6"/>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chemeClr val="bg1"/>
                </a:solidFill>
                <a:latin typeface="BentonSans Regular" panose="02000503000000020004" pitchFamily="2" charset="77"/>
              </a:rPr>
              <a:t>April 2023</a:t>
            </a:r>
          </a:p>
        </p:txBody>
      </p:sp>
    </p:spTree>
    <p:extLst>
      <p:ext uri="{BB962C8B-B14F-4D97-AF65-F5344CB8AC3E}">
        <p14:creationId xmlns:p14="http://schemas.microsoft.com/office/powerpoint/2010/main" val="267730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C41B-35E7-F774-0BFB-98D15FFA4A27}"/>
              </a:ext>
            </a:extLst>
          </p:cNvPr>
          <p:cNvSpPr>
            <a:spLocks noGrp="1"/>
          </p:cNvSpPr>
          <p:nvPr>
            <p:ph type="ctrTitle"/>
          </p:nvPr>
        </p:nvSpPr>
        <p:spPr/>
        <p:txBody>
          <a:bodyPr/>
          <a:lstStyle/>
          <a:p>
            <a:pPr algn="ctr"/>
            <a:r>
              <a:rPr lang="en-US" dirty="0"/>
              <a:t>Implementation</a:t>
            </a:r>
          </a:p>
        </p:txBody>
      </p:sp>
      <p:sp>
        <p:nvSpPr>
          <p:cNvPr id="3" name="Content Placeholder 2">
            <a:extLst>
              <a:ext uri="{FF2B5EF4-FFF2-40B4-BE49-F238E27FC236}">
                <a16:creationId xmlns:a16="http://schemas.microsoft.com/office/drawing/2014/main" id="{C1C5C148-EB1B-3E66-84E9-4696FA76AA20}"/>
              </a:ext>
            </a:extLst>
          </p:cNvPr>
          <p:cNvSpPr>
            <a:spLocks noGrp="1"/>
          </p:cNvSpPr>
          <p:nvPr>
            <p:ph idx="1"/>
          </p:nvPr>
        </p:nvSpPr>
        <p:spPr/>
        <p:txBody>
          <a:bodyPr>
            <a:normAutofit/>
          </a:bodyPr>
          <a:lstStyle/>
          <a:p>
            <a:pPr marL="0" indent="0" algn="l">
              <a:buNone/>
            </a:pPr>
            <a:r>
              <a:rPr lang="en-US" sz="2800" b="0" i="0" u="none" strike="noStrike" baseline="0" dirty="0">
                <a:solidFill>
                  <a:srgbClr val="222222"/>
                </a:solidFill>
                <a:latin typeface="BentonSans Book" panose="02000404020000020004" pitchFamily="2" charset="0"/>
              </a:rPr>
              <a:t>The IU Health Academic Health Center employed strategies from </a:t>
            </a:r>
            <a:r>
              <a:rPr lang="en-US" sz="2800" b="0" i="0" u="none" strike="noStrike" baseline="0" dirty="0" err="1">
                <a:solidFill>
                  <a:srgbClr val="222222"/>
                </a:solidFill>
                <a:latin typeface="BentonSans Book" panose="02000404020000020004" pitchFamily="2" charset="0"/>
              </a:rPr>
              <a:t>CHIISe</a:t>
            </a:r>
            <a:r>
              <a:rPr lang="en-US" sz="2800" b="0" i="0" u="none" strike="noStrike" baseline="0" dirty="0">
                <a:solidFill>
                  <a:srgbClr val="222222"/>
                </a:solidFill>
                <a:latin typeface="BentonSans Book" panose="02000404020000020004" pitchFamily="2" charset="0"/>
              </a:rPr>
              <a:t> to address the need of becoming a “learning healthcare delivery system.” These strategies included conducting Innovation Forums and implementing the Reflective Adaptive Process to bring about change. In addition, the Four Disciplines of Execution (4DX) were used as a concept adapted within the Agile Implementation process throughout the project. Central Line Guidelines were developed, and 300 physicians and 1,000 nurses were trained on this curriculum within an 8-month period. Clinical staff formed a Reflective Adaptive Process (RAP) team, which provided an outlet for collaboration on process improvement. Statistical analysis was performed to determine incidence rates and to track compliance. Evidence-based literature was reviewed and applied to arrive at the most sustainable, reliable standard operating procedure. As CHIIS guided the implementation process, the teams became more informed about what worked best within their local system.</a:t>
            </a:r>
            <a:endParaRPr lang="en-US" sz="2800" dirty="0">
              <a:latin typeface="BentonSans Book" panose="02000404020000020004" pitchFamily="2" charset="0"/>
            </a:endParaRPr>
          </a:p>
        </p:txBody>
      </p:sp>
    </p:spTree>
    <p:extLst>
      <p:ext uri="{BB962C8B-B14F-4D97-AF65-F5344CB8AC3E}">
        <p14:creationId xmlns:p14="http://schemas.microsoft.com/office/powerpoint/2010/main" val="131700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DBE7-6D2D-867B-2F19-BA39508F04D0}"/>
              </a:ext>
            </a:extLst>
          </p:cNvPr>
          <p:cNvSpPr>
            <a:spLocks noGrp="1"/>
          </p:cNvSpPr>
          <p:nvPr>
            <p:ph type="ctrTitle"/>
          </p:nvPr>
        </p:nvSpPr>
        <p:spPr/>
        <p:txBody>
          <a:bodyPr/>
          <a:lstStyle/>
          <a:p>
            <a:pPr algn="ctr"/>
            <a:r>
              <a:rPr lang="en-US" dirty="0"/>
              <a:t>The Outcome</a:t>
            </a:r>
          </a:p>
        </p:txBody>
      </p:sp>
      <p:sp>
        <p:nvSpPr>
          <p:cNvPr id="3" name="Content Placeholder 2">
            <a:extLst>
              <a:ext uri="{FF2B5EF4-FFF2-40B4-BE49-F238E27FC236}">
                <a16:creationId xmlns:a16="http://schemas.microsoft.com/office/drawing/2014/main" id="{48A685E3-84E2-A3E1-E4FB-BB654433ECA8}"/>
              </a:ext>
            </a:extLst>
          </p:cNvPr>
          <p:cNvSpPr>
            <a:spLocks noGrp="1"/>
          </p:cNvSpPr>
          <p:nvPr>
            <p:ph idx="1"/>
          </p:nvPr>
        </p:nvSpPr>
        <p:spPr/>
        <p:txBody>
          <a:bodyPr>
            <a:normAutofit/>
          </a:bodyPr>
          <a:lstStyle/>
          <a:p>
            <a:pPr marL="0" indent="0" algn="l">
              <a:buNone/>
            </a:pPr>
            <a:r>
              <a:rPr lang="en-US" sz="2800" b="0" i="0" u="none" strike="noStrike" baseline="0" dirty="0">
                <a:solidFill>
                  <a:srgbClr val="222222"/>
                </a:solidFill>
                <a:latin typeface="BentonSans Book" panose="02000404020000020004" pitchFamily="2" charset="0"/>
              </a:rPr>
              <a:t>At the conclusion of the project, the IU Health Academic Health Center reported substantial improvements. The CLABSI incidence rate decreased by 28% during the sustainment period as compared to the baseline. In addition, the Central Line bundle increased in compliance from 64% at baseline to 87% during the sustainment period. The solutions implemented increased physician engagement and helped the Center to become a learning system by providing valuable insights into their local healthcare delivery environment. One surprising discovery was the importance of changing the physician’s perception to one of collaboration and organizational learning rather than punitive in order to improve overall care. The process of CHIIS’s Agile Implementation is able to highlight helpful social changes like these, as well as direct process changes, because of its comprehensive approach. CHIIS provided the tools for implementing sustainable change within the increasingly complex system of healthcare. The IU Health Academic Health Center achieved lasting, effective transformation that translated into a fulfillment of the Quadruple Aim of healthcare: increased clinician engagement, improved care, improved health, at lower costs.</a:t>
            </a:r>
            <a:endParaRPr lang="en-US" sz="2800" dirty="0">
              <a:latin typeface="BentonSans Book" panose="02000404020000020004" pitchFamily="2" charset="0"/>
            </a:endParaRPr>
          </a:p>
        </p:txBody>
      </p:sp>
    </p:spTree>
    <p:extLst>
      <p:ext uri="{BB962C8B-B14F-4D97-AF65-F5344CB8AC3E}">
        <p14:creationId xmlns:p14="http://schemas.microsoft.com/office/powerpoint/2010/main" val="44800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47B0-3FFE-4FA7-B6DC-8D12F8AA015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Why Nudge?</a:t>
            </a:r>
          </a:p>
        </p:txBody>
      </p:sp>
      <p:sp>
        <p:nvSpPr>
          <p:cNvPr id="3" name="Content Placeholder 2">
            <a:extLst>
              <a:ext uri="{FF2B5EF4-FFF2-40B4-BE49-F238E27FC236}">
                <a16:creationId xmlns:a16="http://schemas.microsoft.com/office/drawing/2014/main" id="{6611661A-CC07-4297-9EBD-ECB31C407F24}"/>
              </a:ext>
            </a:extLst>
          </p:cNvPr>
          <p:cNvSpPr>
            <a:spLocks noGrp="1"/>
          </p:cNvSpPr>
          <p:nvPr>
            <p:ph idx="1"/>
          </p:nvPr>
        </p:nvSpPr>
        <p:spPr/>
        <p:txBody>
          <a:bodyPr vert="horz" lIns="137160" tIns="68580" rIns="137160" bIns="68580" rtlCol="0" anchor="t">
            <a:normAutofit/>
          </a:bodyPr>
          <a:lstStyle/>
          <a:p>
            <a:pPr marL="0" indent="0">
              <a:buNone/>
            </a:pPr>
            <a:r>
              <a:rPr lang="en-US" dirty="0">
                <a:latin typeface="BentonSans Book"/>
              </a:rPr>
              <a:t>To change the behavior of </a:t>
            </a:r>
          </a:p>
          <a:p>
            <a:pPr marL="0" indent="0">
              <a:buNone/>
            </a:pPr>
            <a:endParaRPr lang="en-US" dirty="0">
              <a:latin typeface="BentonSans Book"/>
            </a:endParaRPr>
          </a:p>
          <a:p>
            <a:pPr marL="0" indent="0">
              <a:buNone/>
            </a:pPr>
            <a:endParaRPr lang="en-US" dirty="0">
              <a:latin typeface="BentonSans Book"/>
            </a:endParaRPr>
          </a:p>
          <a:p>
            <a:pPr marL="0" indent="0">
              <a:buNone/>
            </a:pPr>
            <a:endParaRPr lang="en-US" dirty="0">
              <a:latin typeface="BentonSans Book"/>
            </a:endParaRPr>
          </a:p>
          <a:p>
            <a:pPr marL="0" indent="0">
              <a:buNone/>
            </a:pPr>
            <a:endParaRPr lang="en-US" dirty="0">
              <a:latin typeface="BentonSans Book"/>
            </a:endParaRPr>
          </a:p>
          <a:p>
            <a:pPr marL="0" indent="0">
              <a:buNone/>
            </a:pPr>
            <a:r>
              <a:rPr lang="en-US" dirty="0">
                <a:latin typeface="BentonSans Book"/>
              </a:rPr>
              <a:t>           Yourself                                A loved one                   A group of Individuals </a:t>
            </a:r>
          </a:p>
        </p:txBody>
      </p:sp>
      <p:pic>
        <p:nvPicPr>
          <p:cNvPr id="5" name="Picture 2" descr="a person working at a desktop. There are reading lamp, laptop computer, books, a plant, a mug and pens ">
            <a:extLst>
              <a:ext uri="{FF2B5EF4-FFF2-40B4-BE49-F238E27FC236}">
                <a16:creationId xmlns:a16="http://schemas.microsoft.com/office/drawing/2014/main" id="{0D813C18-D2D0-8744-B87F-F10710EDE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14" t="2673" r="12443" b="10682"/>
          <a:stretch/>
        </p:blipFill>
        <p:spPr bwMode="auto">
          <a:xfrm>
            <a:off x="1037648" y="3538189"/>
            <a:ext cx="4493105" cy="3009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family consisting of grandfather grandmother, daughter, son, father, and mother holding a baby girl. ">
            <a:extLst>
              <a:ext uri="{FF2B5EF4-FFF2-40B4-BE49-F238E27FC236}">
                <a16:creationId xmlns:a16="http://schemas.microsoft.com/office/drawing/2014/main" id="{119ABF2C-B2E7-404E-949F-27F4579C3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80" t="11108" r="14387" b="8824"/>
          <a:stretch/>
        </p:blipFill>
        <p:spPr bwMode="auto">
          <a:xfrm>
            <a:off x="6536915" y="2395732"/>
            <a:ext cx="3496826" cy="41520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a:extLst>
              <a:ext uri="{FF2B5EF4-FFF2-40B4-BE49-F238E27FC236}">
                <a16:creationId xmlns:a16="http://schemas.microsoft.com/office/drawing/2014/main" id="{4E91B398-E286-B544-8A16-19552BAD9B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19" t="4843" r="20548"/>
          <a:stretch/>
        </p:blipFill>
        <p:spPr bwMode="auto">
          <a:xfrm>
            <a:off x="11039904" y="3462891"/>
            <a:ext cx="5452779" cy="336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9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47B0-3FFE-4FA7-B6DC-8D12F8AA015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What’s NUDGE?</a:t>
            </a:r>
          </a:p>
        </p:txBody>
      </p:sp>
      <p:sp>
        <p:nvSpPr>
          <p:cNvPr id="3" name="Content Placeholder 2">
            <a:extLst>
              <a:ext uri="{FF2B5EF4-FFF2-40B4-BE49-F238E27FC236}">
                <a16:creationId xmlns:a16="http://schemas.microsoft.com/office/drawing/2014/main" id="{6611661A-CC07-4297-9EBD-ECB31C407F24}"/>
              </a:ext>
            </a:extLst>
          </p:cNvPr>
          <p:cNvSpPr>
            <a:spLocks noGrp="1"/>
          </p:cNvSpPr>
          <p:nvPr>
            <p:ph idx="1"/>
          </p:nvPr>
        </p:nvSpPr>
        <p:spPr>
          <a:xfrm>
            <a:off x="1128406" y="1865378"/>
            <a:ext cx="16031189" cy="1808708"/>
          </a:xfrm>
        </p:spPr>
        <p:txBody>
          <a:bodyPr>
            <a:normAutofit fontScale="25000" lnSpcReduction="20000"/>
          </a:bodyPr>
          <a:lstStyle/>
          <a:p>
            <a:pPr marL="0" indent="0">
              <a:buNone/>
            </a:pPr>
            <a:r>
              <a:rPr lang="en-US" altLang="en-US" sz="14400" dirty="0">
                <a:solidFill>
                  <a:schemeClr val="bg1">
                    <a:lumMod val="25000"/>
                  </a:schemeClr>
                </a:solidFill>
                <a:ea typeface="Arial Unicode MS" pitchFamily="34" charset="-128"/>
                <a:cs typeface="Calibri" panose="020F0502020204030204" pitchFamily="34" charset="0"/>
              </a:rPr>
              <a:t>Architecting the social, physical and digital environment to facilitate certain behaviors without forbidding choice</a:t>
            </a:r>
            <a:r>
              <a:rPr lang="en-US" altLang="en-US" sz="14400" dirty="0">
                <a:solidFill>
                  <a:schemeClr val="bg1">
                    <a:lumMod val="25000"/>
                  </a:schemeClr>
                </a:solidFill>
                <a:cs typeface="Calibri" panose="020F0502020204030204" pitchFamily="34" charset="0"/>
              </a:rPr>
              <a:t>.</a:t>
            </a:r>
          </a:p>
          <a:p>
            <a:pPr marL="0" indent="0">
              <a:buNone/>
            </a:pPr>
            <a:r>
              <a:rPr lang="en-US" b="1" dirty="0">
                <a:solidFill>
                  <a:schemeClr val="accent2"/>
                </a:solidFill>
                <a:latin typeface="Calibri" panose="020F0502020204030204" pitchFamily="34" charset="0"/>
              </a:rPr>
              <a:t>   </a:t>
            </a:r>
          </a:p>
          <a:p>
            <a:pPr marL="0" indent="0">
              <a:buNone/>
            </a:pPr>
            <a:endParaRPr lang="en-US" b="1" dirty="0">
              <a:solidFill>
                <a:schemeClr val="accent2"/>
              </a:solidFill>
              <a:latin typeface="Calibri" panose="020F0502020204030204" pitchFamily="34" charset="0"/>
            </a:endParaRPr>
          </a:p>
          <a:p>
            <a:pPr marL="0" indent="0">
              <a:buNone/>
            </a:pPr>
            <a:endParaRPr lang="en-US" b="1" dirty="0">
              <a:solidFill>
                <a:schemeClr val="accent2"/>
              </a:solidFill>
              <a:latin typeface="Calibri" panose="020F0502020204030204" pitchFamily="34" charset="0"/>
            </a:endParaRPr>
          </a:p>
          <a:p>
            <a:pPr marL="0" indent="0">
              <a:buNone/>
            </a:pPr>
            <a:r>
              <a:rPr lang="en-US" b="1" dirty="0">
                <a:solidFill>
                  <a:schemeClr val="bg1">
                    <a:lumMod val="25000"/>
                  </a:schemeClr>
                </a:solidFill>
                <a:latin typeface="Calibri" panose="020F0502020204030204" pitchFamily="34" charset="0"/>
              </a:rPr>
              <a:t>                             </a:t>
            </a:r>
            <a:endParaRPr lang="en-US" dirty="0">
              <a:solidFill>
                <a:schemeClr val="bg1">
                  <a:lumMod val="25000"/>
                </a:schemeClr>
              </a:solidFill>
            </a:endParaRPr>
          </a:p>
        </p:txBody>
      </p:sp>
      <p:pic>
        <p:nvPicPr>
          <p:cNvPr id="5" name="Picture 2" descr="Three people">
            <a:extLst>
              <a:ext uri="{FF2B5EF4-FFF2-40B4-BE49-F238E27FC236}">
                <a16:creationId xmlns:a16="http://schemas.microsoft.com/office/drawing/2014/main" id="{2A552BEC-53FB-664E-8541-D3B59CF2BA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 t="30156" r="66860" b="20118"/>
          <a:stretch/>
        </p:blipFill>
        <p:spPr bwMode="auto">
          <a:xfrm>
            <a:off x="3278000" y="2937616"/>
            <a:ext cx="3666044" cy="32955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F961A1-B4A6-E672-2559-F4F35D74ADFA}"/>
              </a:ext>
            </a:extLst>
          </p:cNvPr>
          <p:cNvSpPr txBox="1"/>
          <p:nvPr/>
        </p:nvSpPr>
        <p:spPr>
          <a:xfrm>
            <a:off x="3952694" y="6313688"/>
            <a:ext cx="2316654" cy="646331"/>
          </a:xfrm>
          <a:prstGeom prst="rect">
            <a:avLst/>
          </a:prstGeom>
          <a:noFill/>
        </p:spPr>
        <p:txBody>
          <a:bodyPr wrap="square" rtlCol="0">
            <a:spAutoFit/>
          </a:bodyPr>
          <a:lstStyle/>
          <a:p>
            <a:pPr algn="ctr"/>
            <a:r>
              <a:rPr lang="en-US" sz="3600" dirty="0">
                <a:solidFill>
                  <a:schemeClr val="bg1">
                    <a:lumMod val="25000"/>
                  </a:schemeClr>
                </a:solidFill>
                <a:latin typeface="BentonSans Book" panose="02000503000000020004" pitchFamily="50" charset="0"/>
              </a:rPr>
              <a:t>Social</a:t>
            </a:r>
            <a:endParaRPr lang="en-US" sz="4050" dirty="0">
              <a:latin typeface="BentonSans Book" panose="02000503000000020004" pitchFamily="50" charset="0"/>
            </a:endParaRPr>
          </a:p>
        </p:txBody>
      </p:sp>
      <p:pic>
        <p:nvPicPr>
          <p:cNvPr id="6" name="Picture 2" descr="Image of globe ">
            <a:extLst>
              <a:ext uri="{FF2B5EF4-FFF2-40B4-BE49-F238E27FC236}">
                <a16:creationId xmlns:a16="http://schemas.microsoft.com/office/drawing/2014/main" id="{784A8610-4A4E-32B7-2004-452D3904D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20" t="30156" r="33137" b="20118"/>
          <a:stretch/>
        </p:blipFill>
        <p:spPr bwMode="auto">
          <a:xfrm>
            <a:off x="7185580" y="2966981"/>
            <a:ext cx="3916838" cy="32955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C5FEE0D-9222-05B3-FFB6-49176FB6EC55}"/>
              </a:ext>
            </a:extLst>
          </p:cNvPr>
          <p:cNvSpPr txBox="1"/>
          <p:nvPr/>
        </p:nvSpPr>
        <p:spPr>
          <a:xfrm>
            <a:off x="7985670" y="6323933"/>
            <a:ext cx="2316654" cy="646331"/>
          </a:xfrm>
          <a:prstGeom prst="rect">
            <a:avLst/>
          </a:prstGeom>
          <a:noFill/>
        </p:spPr>
        <p:txBody>
          <a:bodyPr wrap="square" rtlCol="0">
            <a:spAutoFit/>
          </a:bodyPr>
          <a:lstStyle/>
          <a:p>
            <a:pPr algn="ctr"/>
            <a:r>
              <a:rPr lang="en-US" sz="3600" dirty="0">
                <a:solidFill>
                  <a:schemeClr val="bg1">
                    <a:lumMod val="25000"/>
                  </a:schemeClr>
                </a:solidFill>
                <a:latin typeface="BentonSans Book" panose="02000503000000020004" pitchFamily="50" charset="0"/>
              </a:rPr>
              <a:t> Physical </a:t>
            </a:r>
            <a:endParaRPr lang="en-US" sz="2100" dirty="0">
              <a:latin typeface="BentonSans Book" panose="02000503000000020004" pitchFamily="50" charset="0"/>
            </a:endParaRPr>
          </a:p>
        </p:txBody>
      </p:sp>
      <p:pic>
        <p:nvPicPr>
          <p:cNvPr id="4" name="Picture 2" descr="Typing on a laptop">
            <a:extLst>
              <a:ext uri="{FF2B5EF4-FFF2-40B4-BE49-F238E27FC236}">
                <a16:creationId xmlns:a16="http://schemas.microsoft.com/office/drawing/2014/main" id="{14CDEE97-9887-B1E9-892A-80999030D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41" t="30156" r="3523" b="20118"/>
          <a:stretch/>
        </p:blipFill>
        <p:spPr bwMode="auto">
          <a:xfrm>
            <a:off x="11486565" y="2937614"/>
            <a:ext cx="3267993" cy="3295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D6BDB7-5BC2-13DE-00F6-DCA1B1EC6812}"/>
              </a:ext>
            </a:extLst>
          </p:cNvPr>
          <p:cNvSpPr txBox="1"/>
          <p:nvPr/>
        </p:nvSpPr>
        <p:spPr>
          <a:xfrm>
            <a:off x="12018653" y="6313687"/>
            <a:ext cx="2316654" cy="646331"/>
          </a:xfrm>
          <a:prstGeom prst="rect">
            <a:avLst/>
          </a:prstGeom>
          <a:noFill/>
        </p:spPr>
        <p:txBody>
          <a:bodyPr wrap="square" rtlCol="0">
            <a:spAutoFit/>
          </a:bodyPr>
          <a:lstStyle/>
          <a:p>
            <a:pPr algn="ctr"/>
            <a:r>
              <a:rPr lang="en-US" sz="3600" dirty="0">
                <a:solidFill>
                  <a:schemeClr val="bg1">
                    <a:lumMod val="25000"/>
                  </a:schemeClr>
                </a:solidFill>
                <a:latin typeface="BentonSans Book" panose="02000503000000020004" pitchFamily="50" charset="0"/>
              </a:rPr>
              <a:t> Digital  </a:t>
            </a:r>
            <a:endParaRPr lang="en-US" sz="2100" dirty="0">
              <a:latin typeface="BentonSans Book" panose="02000503000000020004" pitchFamily="50" charset="0"/>
            </a:endParaRPr>
          </a:p>
        </p:txBody>
      </p:sp>
      <p:sp>
        <p:nvSpPr>
          <p:cNvPr id="7" name="TextBox 6">
            <a:extLst>
              <a:ext uri="{FF2B5EF4-FFF2-40B4-BE49-F238E27FC236}">
                <a16:creationId xmlns:a16="http://schemas.microsoft.com/office/drawing/2014/main" id="{5930BB32-9F4C-F947-8405-D8E340872832}"/>
              </a:ext>
            </a:extLst>
          </p:cNvPr>
          <p:cNvSpPr txBox="1"/>
          <p:nvPr/>
        </p:nvSpPr>
        <p:spPr>
          <a:xfrm>
            <a:off x="1219164" y="7558023"/>
            <a:ext cx="9235515" cy="507831"/>
          </a:xfrm>
          <a:prstGeom prst="rect">
            <a:avLst/>
          </a:prstGeom>
          <a:noFill/>
        </p:spPr>
        <p:txBody>
          <a:bodyPr wrap="square">
            <a:spAutoFit/>
          </a:bodyPr>
          <a:lstStyle/>
          <a:p>
            <a:r>
              <a:rPr lang="en-US" dirty="0">
                <a:latin typeface="BentonSans Book" panose="02000503000000020004" pitchFamily="50" charset="0"/>
              </a:rPr>
              <a:t>Richard H. Thaler and Cass R. Sunstein, 2008. Nudge. </a:t>
            </a:r>
          </a:p>
        </p:txBody>
      </p:sp>
    </p:spTree>
    <p:extLst>
      <p:ext uri="{BB962C8B-B14F-4D97-AF65-F5344CB8AC3E}">
        <p14:creationId xmlns:p14="http://schemas.microsoft.com/office/powerpoint/2010/main" val="375501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47B0-3FFE-4FA7-B6DC-8D12F8AA015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Description of Nudge</a:t>
            </a:r>
          </a:p>
        </p:txBody>
      </p:sp>
      <p:pic>
        <p:nvPicPr>
          <p:cNvPr id="4" name="Picture 4" descr="Wall with three doors. one of them is open">
            <a:extLst>
              <a:ext uri="{FF2B5EF4-FFF2-40B4-BE49-F238E27FC236}">
                <a16:creationId xmlns:a16="http://schemas.microsoft.com/office/drawing/2014/main" id="{CDFBA2B4-3303-9369-3E91-C401F54F6504}"/>
              </a:ext>
            </a:extLst>
          </p:cNvPr>
          <p:cNvPicPr>
            <a:picLocks noGrp="1" noChangeAspect="1"/>
          </p:cNvPicPr>
          <p:nvPr>
            <p:ph idx="1"/>
          </p:nvPr>
        </p:nvPicPr>
        <p:blipFill>
          <a:blip r:embed="rId3"/>
          <a:stretch>
            <a:fillRect/>
          </a:stretch>
        </p:blipFill>
        <p:spPr>
          <a:xfrm>
            <a:off x="6567487" y="3595687"/>
            <a:ext cx="4972050" cy="3762375"/>
          </a:xfrm>
        </p:spPr>
      </p:pic>
    </p:spTree>
    <p:extLst>
      <p:ext uri="{BB962C8B-B14F-4D97-AF65-F5344CB8AC3E}">
        <p14:creationId xmlns:p14="http://schemas.microsoft.com/office/powerpoint/2010/main" val="318271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7EAC-A9F9-40F1-83EB-2504BAFADB34}"/>
              </a:ext>
            </a:extLst>
          </p:cNvPr>
          <p:cNvSpPr>
            <a:spLocks noGrp="1"/>
          </p:cNvSpPr>
          <p:nvPr>
            <p:ph type="title"/>
          </p:nvPr>
        </p:nvSpPr>
        <p:spPr>
          <a:xfrm>
            <a:off x="818954" y="208316"/>
            <a:ext cx="15773400" cy="1580789"/>
          </a:xfrm>
        </p:spPr>
        <p:txBody>
          <a:bodyPr>
            <a:normAutofit/>
          </a:bodyPr>
          <a:lstStyle/>
          <a:p>
            <a:r>
              <a:rPr lang="en-US" dirty="0">
                <a:latin typeface="Calibri" panose="020F0502020204030204" pitchFamily="34" charset="0"/>
                <a:cs typeface="Calibri" panose="020F0502020204030204" pitchFamily="34" charset="0"/>
              </a:rPr>
              <a:t>Building Blocks for Nudge Design</a:t>
            </a:r>
            <a:endParaRPr lang="en-US" b="0" dirty="0">
              <a:latin typeface="Calibri" panose="020F0502020204030204" pitchFamily="34" charset="0"/>
              <a:ea typeface="+mn-lt"/>
              <a:cs typeface="Calibri" panose="020F0502020204030204" pitchFamily="34" charset="0"/>
            </a:endParaRPr>
          </a:p>
        </p:txBody>
      </p:sp>
      <p:sp>
        <p:nvSpPr>
          <p:cNvPr id="8" name="Content Placeholder 7">
            <a:extLst>
              <a:ext uri="{FF2B5EF4-FFF2-40B4-BE49-F238E27FC236}">
                <a16:creationId xmlns:a16="http://schemas.microsoft.com/office/drawing/2014/main" id="{91F0A67E-C6ED-47F0-8FA0-998DFE2C6D34}"/>
              </a:ext>
            </a:extLst>
          </p:cNvPr>
          <p:cNvSpPr>
            <a:spLocks noGrp="1"/>
          </p:cNvSpPr>
          <p:nvPr>
            <p:ph sz="half" idx="1"/>
          </p:nvPr>
        </p:nvSpPr>
        <p:spPr>
          <a:xfrm>
            <a:off x="2068713" y="2598890"/>
            <a:ext cx="8087493" cy="2428401"/>
          </a:xfrm>
        </p:spPr>
        <p:txBody>
          <a:bodyPr vert="horz" lIns="137160" tIns="68580" rIns="137160" bIns="68580" rtlCol="0" anchor="t">
            <a:normAutofit/>
          </a:bodyPr>
          <a:lstStyle/>
          <a:p>
            <a:pPr marL="2143125" indent="-685800">
              <a:lnSpc>
                <a:spcPct val="100000"/>
              </a:lnSpc>
              <a:spcBef>
                <a:spcPts val="0"/>
              </a:spcBef>
              <a:buNone/>
            </a:pPr>
            <a:r>
              <a:rPr lang="en-US" sz="3600" b="1" dirty="0">
                <a:solidFill>
                  <a:srgbClr val="820000"/>
                </a:solidFill>
                <a:latin typeface="Malgun Gothic"/>
                <a:ea typeface="Malgun Gothic"/>
              </a:rPr>
              <a:t>Mapping the Environment</a:t>
            </a:r>
            <a:endParaRPr lang="en-US" sz="3600" dirty="0">
              <a:ea typeface="+mn-lt"/>
              <a:cs typeface="+mn-lt"/>
            </a:endParaRPr>
          </a:p>
          <a:p>
            <a:pPr marL="2143125" indent="-428625">
              <a:lnSpc>
                <a:spcPct val="100000"/>
              </a:lnSpc>
              <a:spcBef>
                <a:spcPts val="0"/>
              </a:spcBef>
            </a:pPr>
            <a:r>
              <a:rPr lang="en-US" sz="3600" dirty="0">
                <a:latin typeface="Malgun Gothic"/>
                <a:ea typeface="Malgun Gothic"/>
              </a:rPr>
              <a:t>Digital </a:t>
            </a:r>
            <a:endParaRPr lang="en-US" sz="3600" dirty="0">
              <a:latin typeface="Malgun Gothic"/>
              <a:ea typeface="Malgun Gothic"/>
              <a:cs typeface="+mn-lt"/>
            </a:endParaRPr>
          </a:p>
          <a:p>
            <a:pPr marL="2143125" indent="-428625">
              <a:lnSpc>
                <a:spcPct val="100000"/>
              </a:lnSpc>
              <a:spcBef>
                <a:spcPts val="0"/>
              </a:spcBef>
            </a:pPr>
            <a:r>
              <a:rPr lang="en-US" sz="3600" dirty="0">
                <a:latin typeface="Malgun Gothic"/>
                <a:ea typeface="Malgun Gothic"/>
              </a:rPr>
              <a:t>Physical </a:t>
            </a:r>
            <a:endParaRPr lang="en-US" sz="3600" dirty="0">
              <a:latin typeface="Calibri"/>
              <a:ea typeface="Malgun Gothic"/>
              <a:cs typeface="Calibri"/>
            </a:endParaRPr>
          </a:p>
          <a:p>
            <a:pPr marL="2143125" indent="-428625">
              <a:lnSpc>
                <a:spcPct val="100000"/>
              </a:lnSpc>
              <a:spcBef>
                <a:spcPts val="0"/>
              </a:spcBef>
            </a:pPr>
            <a:r>
              <a:rPr lang="en-US" sz="3600" dirty="0">
                <a:latin typeface="Malgun Gothic"/>
                <a:ea typeface="Malgun Gothic"/>
              </a:rPr>
              <a:t>Social</a:t>
            </a:r>
            <a:endParaRPr lang="en-US" sz="3600" dirty="0">
              <a:latin typeface="Calibri"/>
              <a:ea typeface="Malgun Gothic"/>
              <a:cs typeface="Calibri"/>
            </a:endParaRPr>
          </a:p>
          <a:p>
            <a:pPr marL="0" indent="1457325">
              <a:lnSpc>
                <a:spcPct val="100000"/>
              </a:lnSpc>
              <a:spcBef>
                <a:spcPts val="0"/>
              </a:spcBef>
              <a:buNone/>
            </a:pPr>
            <a:endParaRPr lang="en-US" sz="3600" b="1" dirty="0">
              <a:solidFill>
                <a:srgbClr val="820000"/>
              </a:solidFill>
              <a:latin typeface="Malgun Gothic"/>
              <a:ea typeface="Malgun Gothic"/>
              <a:cs typeface="Calibri"/>
            </a:endParaRPr>
          </a:p>
        </p:txBody>
      </p:sp>
      <p:pic>
        <p:nvPicPr>
          <p:cNvPr id="3" name="Picture 4" descr="three square shapes">
            <a:extLst>
              <a:ext uri="{FF2B5EF4-FFF2-40B4-BE49-F238E27FC236}">
                <a16:creationId xmlns:a16="http://schemas.microsoft.com/office/drawing/2014/main" id="{6E94282B-6E57-B4D1-52E9-50666740540D}"/>
              </a:ext>
            </a:extLst>
          </p:cNvPr>
          <p:cNvPicPr>
            <a:picLocks noGrp="1" noChangeAspect="1"/>
          </p:cNvPicPr>
          <p:nvPr>
            <p:ph sz="half" idx="2"/>
          </p:nvPr>
        </p:nvPicPr>
        <p:blipFill>
          <a:blip r:embed="rId2"/>
          <a:stretch>
            <a:fillRect/>
          </a:stretch>
        </p:blipFill>
        <p:spPr>
          <a:xfrm>
            <a:off x="10287477" y="2536032"/>
            <a:ext cx="5629275" cy="5629275"/>
          </a:xfrm>
        </p:spPr>
      </p:pic>
      <p:pic>
        <p:nvPicPr>
          <p:cNvPr id="5" name="Picture 5" descr="decorative image for mapping">
            <a:extLst>
              <a:ext uri="{FF2B5EF4-FFF2-40B4-BE49-F238E27FC236}">
                <a16:creationId xmlns:a16="http://schemas.microsoft.com/office/drawing/2014/main" id="{79362F09-3164-72CE-1CA3-0F8DA1E099E5}"/>
              </a:ext>
            </a:extLst>
          </p:cNvPr>
          <p:cNvPicPr>
            <a:picLocks noChangeAspect="1"/>
          </p:cNvPicPr>
          <p:nvPr/>
        </p:nvPicPr>
        <p:blipFill>
          <a:blip r:embed="rId3"/>
          <a:stretch>
            <a:fillRect/>
          </a:stretch>
        </p:blipFill>
        <p:spPr>
          <a:xfrm>
            <a:off x="2087863" y="3277634"/>
            <a:ext cx="1496144" cy="1531997"/>
          </a:xfrm>
          <a:prstGeom prst="rect">
            <a:avLst/>
          </a:prstGeom>
        </p:spPr>
      </p:pic>
      <p:pic>
        <p:nvPicPr>
          <p:cNvPr id="6" name="Picture 6" descr="decorative icon for searching">
            <a:extLst>
              <a:ext uri="{FF2B5EF4-FFF2-40B4-BE49-F238E27FC236}">
                <a16:creationId xmlns:a16="http://schemas.microsoft.com/office/drawing/2014/main" id="{CF4E53C5-F33E-93E2-5417-24CF22D85894}"/>
              </a:ext>
            </a:extLst>
          </p:cNvPr>
          <p:cNvPicPr>
            <a:picLocks noChangeAspect="1"/>
          </p:cNvPicPr>
          <p:nvPr/>
        </p:nvPicPr>
        <p:blipFill>
          <a:blip r:embed="rId4"/>
          <a:stretch>
            <a:fillRect/>
          </a:stretch>
        </p:blipFill>
        <p:spPr>
          <a:xfrm>
            <a:off x="1937442" y="5162707"/>
            <a:ext cx="1494795" cy="1737953"/>
          </a:xfrm>
          <a:prstGeom prst="rect">
            <a:avLst/>
          </a:prstGeom>
        </p:spPr>
      </p:pic>
      <p:sp>
        <p:nvSpPr>
          <p:cNvPr id="9" name="Content Placeholder 7">
            <a:extLst>
              <a:ext uri="{FF2B5EF4-FFF2-40B4-BE49-F238E27FC236}">
                <a16:creationId xmlns:a16="http://schemas.microsoft.com/office/drawing/2014/main" id="{623E6A05-FF8C-CFF1-558D-F60A095B7959}"/>
              </a:ext>
            </a:extLst>
          </p:cNvPr>
          <p:cNvSpPr txBox="1">
            <a:spLocks/>
          </p:cNvSpPr>
          <p:nvPr/>
        </p:nvSpPr>
        <p:spPr>
          <a:xfrm>
            <a:off x="2068714" y="5183904"/>
            <a:ext cx="7492043" cy="1873368"/>
          </a:xfrm>
          <a:prstGeom prst="rect">
            <a:avLst/>
          </a:prstGeom>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57400" indent="-600075">
              <a:lnSpc>
                <a:spcPct val="100000"/>
              </a:lnSpc>
              <a:spcBef>
                <a:spcPts val="0"/>
              </a:spcBef>
              <a:buNone/>
            </a:pPr>
            <a:r>
              <a:rPr lang="en-US" sz="3600" b="1" dirty="0">
                <a:solidFill>
                  <a:srgbClr val="820000"/>
                </a:solidFill>
                <a:latin typeface="Malgun Gothic"/>
                <a:ea typeface="Malgun Gothic"/>
                <a:cs typeface="Calibri"/>
              </a:rPr>
              <a:t>Search the library</a:t>
            </a:r>
            <a:endParaRPr lang="en-US" sz="3600" dirty="0">
              <a:ea typeface="+mn-lt"/>
              <a:cs typeface="+mn-lt"/>
            </a:endParaRPr>
          </a:p>
          <a:p>
            <a:pPr marL="1628775" indent="514350">
              <a:lnSpc>
                <a:spcPct val="100000"/>
              </a:lnSpc>
              <a:spcBef>
                <a:spcPts val="0"/>
              </a:spcBef>
            </a:pPr>
            <a:r>
              <a:rPr lang="en-US" sz="3600" dirty="0">
                <a:latin typeface="Malgun Gothic"/>
                <a:ea typeface="Malgun Gothic"/>
                <a:cs typeface="Calibri"/>
              </a:rPr>
              <a:t>Cognitive Biased Library</a:t>
            </a:r>
            <a:endParaRPr lang="en-US" sz="3600" dirty="0">
              <a:ea typeface="+mn-lt"/>
              <a:cs typeface="+mn-lt"/>
            </a:endParaRPr>
          </a:p>
          <a:p>
            <a:pPr marL="1628775" indent="514350">
              <a:lnSpc>
                <a:spcPct val="100000"/>
              </a:lnSpc>
              <a:spcBef>
                <a:spcPts val="0"/>
              </a:spcBef>
            </a:pPr>
            <a:r>
              <a:rPr lang="en-US" sz="3600" dirty="0">
                <a:latin typeface="Malgun Gothic"/>
                <a:ea typeface="Malgun Gothic"/>
                <a:cs typeface="Calibri"/>
              </a:rPr>
              <a:t>Existing Nudge Library</a:t>
            </a:r>
          </a:p>
          <a:p>
            <a:pPr>
              <a:lnSpc>
                <a:spcPct val="100000"/>
              </a:lnSpc>
              <a:spcBef>
                <a:spcPts val="0"/>
              </a:spcBef>
            </a:pPr>
            <a:endParaRPr lang="en-US" sz="3600" dirty="0">
              <a:latin typeface="Malgun Gothic"/>
              <a:ea typeface="Malgun Gothic"/>
              <a:cs typeface="Calibri"/>
            </a:endParaRPr>
          </a:p>
        </p:txBody>
      </p:sp>
      <p:pic>
        <p:nvPicPr>
          <p:cNvPr id="7" name="Picture 8" descr="decorative icon for sprint">
            <a:extLst>
              <a:ext uri="{FF2B5EF4-FFF2-40B4-BE49-F238E27FC236}">
                <a16:creationId xmlns:a16="http://schemas.microsoft.com/office/drawing/2014/main" id="{CD42AF63-3C44-6392-D973-C131ADFB8E19}"/>
              </a:ext>
            </a:extLst>
          </p:cNvPr>
          <p:cNvPicPr>
            <a:picLocks noChangeAspect="1"/>
          </p:cNvPicPr>
          <p:nvPr/>
        </p:nvPicPr>
        <p:blipFill>
          <a:blip r:embed="rId5"/>
          <a:stretch>
            <a:fillRect/>
          </a:stretch>
        </p:blipFill>
        <p:spPr>
          <a:xfrm>
            <a:off x="1937711" y="7253735"/>
            <a:ext cx="1494527" cy="1580789"/>
          </a:xfrm>
          <a:prstGeom prst="rect">
            <a:avLst/>
          </a:prstGeom>
        </p:spPr>
      </p:pic>
      <p:sp>
        <p:nvSpPr>
          <p:cNvPr id="4" name="Content Placeholder 7">
            <a:extLst>
              <a:ext uri="{FF2B5EF4-FFF2-40B4-BE49-F238E27FC236}">
                <a16:creationId xmlns:a16="http://schemas.microsoft.com/office/drawing/2014/main" id="{D4DCB170-ACD1-96B0-8069-AFABD34EB389}"/>
              </a:ext>
            </a:extLst>
          </p:cNvPr>
          <p:cNvSpPr txBox="1">
            <a:spLocks/>
          </p:cNvSpPr>
          <p:nvPr/>
        </p:nvSpPr>
        <p:spPr>
          <a:xfrm>
            <a:off x="1937443" y="7253734"/>
            <a:ext cx="7492043" cy="1737953"/>
          </a:xfrm>
          <a:prstGeom prst="rect">
            <a:avLst/>
          </a:prstGeom>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457325">
              <a:lnSpc>
                <a:spcPct val="100000"/>
              </a:lnSpc>
              <a:spcBef>
                <a:spcPts val="0"/>
              </a:spcBef>
              <a:buNone/>
            </a:pPr>
            <a:r>
              <a:rPr lang="en-US" sz="3600" b="1" dirty="0">
                <a:solidFill>
                  <a:srgbClr val="820000"/>
                </a:solidFill>
                <a:latin typeface="Malgun Gothic"/>
                <a:ea typeface="Malgun Gothic"/>
                <a:cs typeface="Calibri"/>
              </a:rPr>
              <a:t>Run Sprint &amp; Reflect</a:t>
            </a:r>
            <a:endParaRPr lang="en-US" sz="3600" dirty="0">
              <a:latin typeface="Malgun Gothic"/>
              <a:ea typeface="Malgun Gothic"/>
              <a:cs typeface="Calibri"/>
            </a:endParaRPr>
          </a:p>
        </p:txBody>
      </p:sp>
    </p:spTree>
    <p:extLst>
      <p:ext uri="{BB962C8B-B14F-4D97-AF65-F5344CB8AC3E}">
        <p14:creationId xmlns:p14="http://schemas.microsoft.com/office/powerpoint/2010/main" val="105742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26BDE-67FE-8882-BCA8-5E983C27B8E7}"/>
              </a:ext>
            </a:extLst>
          </p:cNvPr>
          <p:cNvSpPr>
            <a:spLocks noGrp="1"/>
          </p:cNvSpPr>
          <p:nvPr>
            <p:ph type="ctrTitle"/>
          </p:nvPr>
        </p:nvSpPr>
        <p:spPr/>
        <p:txBody>
          <a:bodyPr/>
          <a:lstStyle/>
          <a:p>
            <a:r>
              <a:rPr lang="en-US" dirty="0">
                <a:solidFill>
                  <a:srgbClr val="9A2A1B"/>
                </a:solidFill>
                <a:latin typeface="Calibri" panose="020F0502020204030204" pitchFamily="34" charset="0"/>
                <a:ea typeface="Calibri"/>
                <a:cs typeface="Calibri" panose="020F0502020204030204" pitchFamily="34" charset="0"/>
              </a:rPr>
              <a:t>How to Nudge: Step-by-Step Pro</a:t>
            </a:r>
            <a:r>
              <a:rPr lang="en-US" b="0" dirty="0">
                <a:solidFill>
                  <a:schemeClr val="bg1"/>
                </a:solidFill>
                <a:latin typeface="Calibri" panose="020F0502020204030204" pitchFamily="34" charset="0"/>
                <a:ea typeface="Calibri"/>
                <a:cs typeface="Calibri" panose="020F0502020204030204" pitchFamily="34" charset="0"/>
              </a:rPr>
              <a:t>cess</a:t>
            </a:r>
            <a:endParaRPr lang="en-US" b="0" dirty="0">
              <a:solidFill>
                <a:schemeClr val="bg1"/>
              </a:solidFill>
              <a:latin typeface="Calibri" panose="020F0502020204030204" pitchFamily="34" charset="0"/>
              <a:ea typeface="+mn-lt"/>
              <a:cs typeface="Calibri" panose="020F0502020204030204" pitchFamily="34" charset="0"/>
            </a:endParaRPr>
          </a:p>
        </p:txBody>
      </p:sp>
      <p:pic>
        <p:nvPicPr>
          <p:cNvPr id="4" name="Picture 4" descr="A step by step instructions on how to Nudge. First step is identifying behavior, second step is selecting a Nudge, third step is checking the potential of your Nudge, the fourth step is experiment using the selected Nudge">
            <a:extLst>
              <a:ext uri="{FF2B5EF4-FFF2-40B4-BE49-F238E27FC236}">
                <a16:creationId xmlns:a16="http://schemas.microsoft.com/office/drawing/2014/main" id="{8FD7B2E3-55BF-8DAF-0A86-428649CDDFAB}"/>
              </a:ext>
            </a:extLst>
          </p:cNvPr>
          <p:cNvPicPr>
            <a:picLocks noGrp="1" noChangeAspect="1"/>
          </p:cNvPicPr>
          <p:nvPr>
            <p:ph idx="1"/>
          </p:nvPr>
        </p:nvPicPr>
        <p:blipFill>
          <a:blip r:embed="rId2"/>
          <a:stretch>
            <a:fillRect/>
          </a:stretch>
        </p:blipFill>
        <p:spPr>
          <a:xfrm>
            <a:off x="5348287" y="3910012"/>
            <a:ext cx="7410450" cy="3133725"/>
          </a:xfrm>
        </p:spPr>
      </p:pic>
    </p:spTree>
    <p:extLst>
      <p:ext uri="{BB962C8B-B14F-4D97-AF65-F5344CB8AC3E}">
        <p14:creationId xmlns:p14="http://schemas.microsoft.com/office/powerpoint/2010/main" val="110720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FDA9-2934-CD71-075B-B51AFFBCA4FC}"/>
              </a:ext>
            </a:extLst>
          </p:cNvPr>
          <p:cNvSpPr>
            <a:spLocks noGrp="1"/>
          </p:cNvSpPr>
          <p:nvPr>
            <p:ph type="ctrTitle"/>
          </p:nvPr>
        </p:nvSpPr>
        <p:spPr/>
        <p:txBody>
          <a:bodyPr/>
          <a:lstStyle/>
          <a:p>
            <a:r>
              <a:rPr lang="en-US"/>
              <a:t>Agile Cycle</a:t>
            </a:r>
          </a:p>
        </p:txBody>
      </p:sp>
      <p:sp>
        <p:nvSpPr>
          <p:cNvPr id="5" name="Oval 4" descr="Oval shape">
            <a:extLst>
              <a:ext uri="{FF2B5EF4-FFF2-40B4-BE49-F238E27FC236}">
                <a16:creationId xmlns:a16="http://schemas.microsoft.com/office/drawing/2014/main" id="{AE790181-A379-4257-218D-B6FB5F733508}"/>
              </a:ext>
              <a:ext uri="{C183D7F6-B498-43B3-948B-1728B52AA6E4}">
                <adec:decorative xmlns:adec="http://schemas.microsoft.com/office/drawing/2017/decorative" val="0"/>
              </a:ext>
            </a:extLst>
          </p:cNvPr>
          <p:cNvSpPr/>
          <p:nvPr/>
        </p:nvSpPr>
        <p:spPr>
          <a:xfrm>
            <a:off x="2466542" y="4689143"/>
            <a:ext cx="3116181" cy="1922045"/>
          </a:xfrm>
          <a:prstGeom prst="ellipse">
            <a:avLst/>
          </a:prstGeom>
          <a:solidFill>
            <a:schemeClr val="bg1"/>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700" dirty="0">
                <a:solidFill>
                  <a:schemeClr val="tx1"/>
                </a:solidFill>
              </a:rPr>
              <a:t>Plan, Reflect &amp; Adjust 10%</a:t>
            </a:r>
          </a:p>
        </p:txBody>
      </p:sp>
      <p:cxnSp>
        <p:nvCxnSpPr>
          <p:cNvPr id="7" name="Straight Arrow Connector 6" descr="straight arrow pointing both sides">
            <a:extLst>
              <a:ext uri="{FF2B5EF4-FFF2-40B4-BE49-F238E27FC236}">
                <a16:creationId xmlns:a16="http://schemas.microsoft.com/office/drawing/2014/main" id="{E0801F9B-8FB1-4D3A-CFA0-9E6A67F8435A}"/>
              </a:ext>
            </a:extLst>
          </p:cNvPr>
          <p:cNvCxnSpPr>
            <a:cxnSpLocks/>
            <a:stCxn id="8" idx="6"/>
            <a:endCxn id="9" idx="2"/>
          </p:cNvCxnSpPr>
          <p:nvPr/>
        </p:nvCxnSpPr>
        <p:spPr>
          <a:xfrm flipV="1">
            <a:off x="5582723" y="4806410"/>
            <a:ext cx="5404691" cy="843756"/>
          </a:xfrm>
          <a:prstGeom prst="straightConnector1">
            <a:avLst/>
          </a:prstGeom>
          <a:ln w="1270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Oval 5" descr="Oval shape">
            <a:extLst>
              <a:ext uri="{FF2B5EF4-FFF2-40B4-BE49-F238E27FC236}">
                <a16:creationId xmlns:a16="http://schemas.microsoft.com/office/drawing/2014/main" id="{50E49665-69AD-3BFD-EAA2-E2FA918C38D7}"/>
              </a:ext>
              <a:ext uri="{C183D7F6-B498-43B3-948B-1728B52AA6E4}">
                <adec:decorative xmlns:adec="http://schemas.microsoft.com/office/drawing/2017/decorative" val="0"/>
              </a:ext>
            </a:extLst>
          </p:cNvPr>
          <p:cNvSpPr/>
          <p:nvPr/>
        </p:nvSpPr>
        <p:spPr>
          <a:xfrm>
            <a:off x="10987413" y="3060326"/>
            <a:ext cx="4326855" cy="3492167"/>
          </a:xfrm>
          <a:prstGeom prst="ellipse">
            <a:avLst/>
          </a:prstGeom>
          <a:solidFill>
            <a:schemeClr val="bg1"/>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50" dirty="0">
                <a:solidFill>
                  <a:schemeClr val="tx1"/>
                </a:solidFill>
              </a:rPr>
              <a:t>Sprint 90%</a:t>
            </a:r>
          </a:p>
        </p:txBody>
      </p:sp>
      <p:sp>
        <p:nvSpPr>
          <p:cNvPr id="4" name="Trapezoid 3">
            <a:extLst>
              <a:ext uri="{FF2B5EF4-FFF2-40B4-BE49-F238E27FC236}">
                <a16:creationId xmlns:a16="http://schemas.microsoft.com/office/drawing/2014/main" id="{C3A678E7-6EBF-F860-D6B1-CB59C7E4E161}"/>
              </a:ext>
              <a:ext uri="{C183D7F6-B498-43B3-948B-1728B52AA6E4}">
                <adec:decorative xmlns:adec="http://schemas.microsoft.com/office/drawing/2017/decorative" val="1"/>
              </a:ext>
            </a:extLst>
          </p:cNvPr>
          <p:cNvSpPr/>
          <p:nvPr/>
        </p:nvSpPr>
        <p:spPr>
          <a:xfrm>
            <a:off x="1929461" y="6611188"/>
            <a:ext cx="14429078" cy="1922045"/>
          </a:xfrm>
          <a:prstGeom prst="trapezoid">
            <a:avLst/>
          </a:prstGeom>
          <a:solidFill>
            <a:srgbClr val="82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500" dirty="0"/>
              <a:t>Demand</a:t>
            </a:r>
          </a:p>
        </p:txBody>
      </p:sp>
    </p:spTree>
    <p:extLst>
      <p:ext uri="{BB962C8B-B14F-4D97-AF65-F5344CB8AC3E}">
        <p14:creationId xmlns:p14="http://schemas.microsoft.com/office/powerpoint/2010/main" val="326513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43FBCF-FB01-E2B0-8496-53E58563FEA8}"/>
              </a:ext>
            </a:extLst>
          </p:cNvPr>
          <p:cNvSpPr>
            <a:spLocks noGrp="1"/>
          </p:cNvSpPr>
          <p:nvPr>
            <p:ph type="ctrTitle"/>
          </p:nvPr>
        </p:nvSpPr>
        <p:spPr/>
        <p:txBody>
          <a:bodyPr/>
          <a:lstStyle/>
          <a:p>
            <a:r>
              <a:rPr lang="en-US" dirty="0"/>
              <a:t>The Story of Reducing CLABSIs</a:t>
            </a:r>
          </a:p>
        </p:txBody>
      </p:sp>
      <p:sp>
        <p:nvSpPr>
          <p:cNvPr id="3" name="Content Placeholder 2">
            <a:extLst>
              <a:ext uri="{FF2B5EF4-FFF2-40B4-BE49-F238E27FC236}">
                <a16:creationId xmlns:a16="http://schemas.microsoft.com/office/drawing/2014/main" id="{E8DA1609-D172-49F7-B39B-264131CEF215}"/>
              </a:ext>
            </a:extLst>
          </p:cNvPr>
          <p:cNvSpPr>
            <a:spLocks noGrp="1"/>
          </p:cNvSpPr>
          <p:nvPr>
            <p:ph idx="1"/>
          </p:nvPr>
        </p:nvSpPr>
        <p:spPr/>
        <p:txBody>
          <a:bodyPr>
            <a:normAutofit/>
          </a:bodyPr>
          <a:lstStyle/>
          <a:p>
            <a:r>
              <a:rPr lang="en-US" dirty="0"/>
              <a:t>Central line-associated bloodstream infections (CLABSIs) affected roughly 80,000 patients per year and require hundreds of millions of dollars to treat.</a:t>
            </a:r>
          </a:p>
        </p:txBody>
      </p:sp>
      <p:pic>
        <p:nvPicPr>
          <p:cNvPr id="4" name="Picture 3">
            <a:extLst>
              <a:ext uri="{FF2B5EF4-FFF2-40B4-BE49-F238E27FC236}">
                <a16:creationId xmlns:a16="http://schemas.microsoft.com/office/drawing/2014/main" id="{950B8DC7-93CA-4BD4-BDE8-053C72D40E88}"/>
              </a:ext>
            </a:extLst>
          </p:cNvPr>
          <p:cNvPicPr/>
          <p:nvPr/>
        </p:nvPicPr>
        <p:blipFill rotWithShape="1">
          <a:blip r:embed="rId2" cstate="screen">
            <a:extLst>
              <a:ext uri="{28A0092B-C50C-407E-A947-70E740481C1C}">
                <a14:useLocalDpi xmlns:a14="http://schemas.microsoft.com/office/drawing/2010/main"/>
              </a:ext>
            </a:extLst>
          </a:blip>
          <a:srcRect l="-1" t="30704" r="23"/>
          <a:stretch/>
        </p:blipFill>
        <p:spPr bwMode="auto">
          <a:xfrm>
            <a:off x="3075383" y="4354894"/>
            <a:ext cx="11830050" cy="4734017"/>
          </a:xfrm>
          <a:prstGeom prst="rect">
            <a:avLst/>
          </a:prstGeom>
          <a:noFill/>
          <a:ln>
            <a:noFill/>
          </a:ln>
        </p:spPr>
      </p:pic>
    </p:spTree>
    <p:extLst>
      <p:ext uri="{BB962C8B-B14F-4D97-AF65-F5344CB8AC3E}">
        <p14:creationId xmlns:p14="http://schemas.microsoft.com/office/powerpoint/2010/main" val="31970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FF86-EACB-9B41-A837-CD7FAA684FA5}"/>
              </a:ext>
            </a:extLst>
          </p:cNvPr>
          <p:cNvSpPr>
            <a:spLocks noGrp="1"/>
          </p:cNvSpPr>
          <p:nvPr>
            <p:ph type="ctr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6633D0-5E51-4B0A-A9A6-ECF1CEC8CAA6}"/>
              </a:ext>
            </a:extLst>
          </p:cNvPr>
          <p:cNvSpPr>
            <a:spLocks noGrp="1"/>
          </p:cNvSpPr>
          <p:nvPr>
            <p:ph idx="1"/>
          </p:nvPr>
        </p:nvSpPr>
        <p:spPr>
          <a:xfrm>
            <a:off x="457202" y="1612769"/>
            <a:ext cx="6858000" cy="7149299"/>
          </a:xfrm>
        </p:spPr>
        <p:txBody>
          <a:bodyPr>
            <a:normAutofit/>
          </a:bodyPr>
          <a:lstStyle/>
          <a:p>
            <a:pPr marL="0" indent="0">
              <a:buNone/>
            </a:pPr>
            <a:endParaRPr lang="en-US" dirty="0"/>
          </a:p>
          <a:p>
            <a:pPr lvl="1"/>
            <a:r>
              <a:rPr lang="en-US" dirty="0"/>
              <a:t>The intervention impacted behavior and care delivery across the system for a variety of harms.</a:t>
            </a:r>
          </a:p>
          <a:p>
            <a:pPr lvl="1"/>
            <a:r>
              <a:rPr lang="en-US" dirty="0"/>
              <a:t>Individuals’ interactions are complex and are a function of their uniqueness.</a:t>
            </a:r>
          </a:p>
          <a:p>
            <a:pPr lvl="1"/>
            <a:r>
              <a:rPr lang="en-US" dirty="0"/>
              <a:t>A successful intervention allows for complexity, but also leverages it to maximize the impact.</a:t>
            </a:r>
          </a:p>
        </p:txBody>
      </p:sp>
      <p:pic>
        <p:nvPicPr>
          <p:cNvPr id="4" name="Picture 3">
            <a:extLst>
              <a:ext uri="{FF2B5EF4-FFF2-40B4-BE49-F238E27FC236}">
                <a16:creationId xmlns:a16="http://schemas.microsoft.com/office/drawing/2014/main" id="{C98310F6-5D17-428E-9534-F2153A4CA08B}"/>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601" y="1790700"/>
            <a:ext cx="6626204" cy="7609791"/>
          </a:xfrm>
          <a:prstGeom prst="rect">
            <a:avLst/>
          </a:prstGeom>
          <a:noFill/>
          <a:ln>
            <a:noFill/>
          </a:ln>
        </p:spPr>
      </p:pic>
    </p:spTree>
    <p:extLst>
      <p:ext uri="{BB962C8B-B14F-4D97-AF65-F5344CB8AC3E}">
        <p14:creationId xmlns:p14="http://schemas.microsoft.com/office/powerpoint/2010/main" val="429391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472008-2D9E-4925-A3EA-64981E59F1A6}"/>
              </a:ext>
            </a:extLst>
          </p:cNvPr>
          <p:cNvSpPr/>
          <p:nvPr/>
        </p:nvSpPr>
        <p:spPr>
          <a:xfrm>
            <a:off x="6250782" y="2383971"/>
            <a:ext cx="4734315" cy="3347067"/>
          </a:xfrm>
          <a:prstGeom prst="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0" dirty="0"/>
          </a:p>
        </p:txBody>
      </p:sp>
      <p:sp>
        <p:nvSpPr>
          <p:cNvPr id="6" name="TextBox 5">
            <a:extLst>
              <a:ext uri="{FF2B5EF4-FFF2-40B4-BE49-F238E27FC236}">
                <a16:creationId xmlns:a16="http://schemas.microsoft.com/office/drawing/2014/main" id="{11BC30DA-62AB-425B-8A1A-6AA70526A997}"/>
              </a:ext>
            </a:extLst>
          </p:cNvPr>
          <p:cNvSpPr txBox="1"/>
          <p:nvPr/>
        </p:nvSpPr>
        <p:spPr>
          <a:xfrm>
            <a:off x="6485118" y="3036128"/>
            <a:ext cx="4499979" cy="1650965"/>
          </a:xfrm>
          <a:prstGeom prst="rect">
            <a:avLst/>
          </a:prstGeom>
          <a:noFill/>
        </p:spPr>
        <p:txBody>
          <a:bodyPr wrap="square" rtlCol="0">
            <a:spAutoFit/>
          </a:bodyPr>
          <a:lstStyle/>
          <a:p>
            <a:r>
              <a:rPr lang="en-US" sz="5064" dirty="0"/>
              <a:t> </a:t>
            </a:r>
            <a:r>
              <a:rPr lang="en-US" sz="5064" cap="small" dirty="0">
                <a:solidFill>
                  <a:schemeClr val="bg2"/>
                </a:solidFill>
                <a:latin typeface="Arial" panose="020B0604020202020204" pitchFamily="34" charset="0"/>
                <a:cs typeface="Arial" panose="020B0604020202020204" pitchFamily="34" charset="0"/>
              </a:rPr>
              <a:t>DISCLOSURE </a:t>
            </a:r>
          </a:p>
        </p:txBody>
      </p:sp>
      <p:pic>
        <p:nvPicPr>
          <p:cNvPr id="8" name="Picture 7">
            <a:extLst>
              <a:ext uri="{FF2B5EF4-FFF2-40B4-BE49-F238E27FC236}">
                <a16:creationId xmlns:a16="http://schemas.microsoft.com/office/drawing/2014/main" id="{73BC11C6-8010-4341-A8B1-6852D3AA5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577" y="3870396"/>
            <a:ext cx="4258898" cy="3926703"/>
          </a:xfrm>
          <a:prstGeom prst="rect">
            <a:avLst/>
          </a:prstGeom>
        </p:spPr>
      </p:pic>
      <p:pic>
        <p:nvPicPr>
          <p:cNvPr id="9" name="Google Shape;163;p9">
            <a:extLst>
              <a:ext uri="{FF2B5EF4-FFF2-40B4-BE49-F238E27FC236}">
                <a16:creationId xmlns:a16="http://schemas.microsoft.com/office/drawing/2014/main" id="{78CAE552-F178-0440-940B-FB3C6BB6A13A}"/>
              </a:ext>
            </a:extLst>
          </p:cNvPr>
          <p:cNvPicPr preferRelativeResize="0"/>
          <p:nvPr/>
        </p:nvPicPr>
        <p:blipFill rotWithShape="1">
          <a:blip r:embed="rId3">
            <a:alphaModFix/>
          </a:blip>
          <a:srcRect/>
          <a:stretch/>
        </p:blipFill>
        <p:spPr>
          <a:xfrm>
            <a:off x="11550116" y="4057508"/>
            <a:ext cx="2103290" cy="3348251"/>
          </a:xfrm>
          <a:prstGeom prst="rect">
            <a:avLst/>
          </a:prstGeom>
          <a:noFill/>
          <a:ln>
            <a:noFill/>
          </a:ln>
        </p:spPr>
      </p:pic>
    </p:spTree>
    <p:extLst>
      <p:ext uri="{BB962C8B-B14F-4D97-AF65-F5344CB8AC3E}">
        <p14:creationId xmlns:p14="http://schemas.microsoft.com/office/powerpoint/2010/main" val="9480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ext box reads &quot;Introduction&quot;">
            <a:extLst>
              <a:ext uri="{FF2B5EF4-FFF2-40B4-BE49-F238E27FC236}">
                <a16:creationId xmlns:a16="http://schemas.microsoft.com/office/drawing/2014/main" id="{417EDDF0-A7FF-4400-8679-1BF1E8AF41C4}"/>
              </a:ext>
            </a:extLst>
          </p:cNvPr>
          <p:cNvSpPr>
            <a:spLocks noGrp="1"/>
          </p:cNvSpPr>
          <p:nvPr>
            <p:ph type="title"/>
          </p:nvPr>
        </p:nvSpPr>
        <p:spPr>
          <a:xfrm>
            <a:off x="1013388" y="3990113"/>
            <a:ext cx="7708923" cy="2826326"/>
          </a:xfrm>
        </p:spPr>
        <p:txBody>
          <a:bodyPr/>
          <a:lstStyle/>
          <a:p>
            <a:r>
              <a:rPr lang="en-US" sz="6000" dirty="0">
                <a:latin typeface="BentonSans Black"/>
              </a:rPr>
              <a:t>Designing a Nudge</a:t>
            </a:r>
          </a:p>
        </p:txBody>
      </p:sp>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2</a:t>
            </a:r>
          </a:p>
        </p:txBody>
      </p:sp>
    </p:spTree>
    <p:extLst>
      <p:ext uri="{BB962C8B-B14F-4D97-AF65-F5344CB8AC3E}">
        <p14:creationId xmlns:p14="http://schemas.microsoft.com/office/powerpoint/2010/main" val="108059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FEEB292-3AD9-49A2-FF66-4C9010BDB1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25" y="6352"/>
            <a:ext cx="18305250" cy="10252733"/>
          </a:xfrm>
          <a:prstGeom prst="rect">
            <a:avLst/>
          </a:prstGeom>
        </p:spPr>
      </p:pic>
      <p:sp>
        <p:nvSpPr>
          <p:cNvPr id="2" name="Title 1">
            <a:extLst>
              <a:ext uri="{FF2B5EF4-FFF2-40B4-BE49-F238E27FC236}">
                <a16:creationId xmlns:a16="http://schemas.microsoft.com/office/drawing/2014/main" id="{85126270-A15B-84A3-D2AF-30826C9F65E4}"/>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Your Journey Starts Here…</a:t>
            </a:r>
          </a:p>
        </p:txBody>
      </p:sp>
      <p:graphicFrame>
        <p:nvGraphicFramePr>
          <p:cNvPr id="6" name="Content Placeholder 5">
            <a:extLst>
              <a:ext uri="{FF2B5EF4-FFF2-40B4-BE49-F238E27FC236}">
                <a16:creationId xmlns:a16="http://schemas.microsoft.com/office/drawing/2014/main" id="{4E1151B9-D286-C06B-29C0-DD47998BDDDC}"/>
              </a:ext>
            </a:extLst>
          </p:cNvPr>
          <p:cNvGraphicFramePr>
            <a:graphicFrameLocks noGrp="1"/>
          </p:cNvGraphicFramePr>
          <p:nvPr>
            <p:ph idx="1"/>
            <p:extLst>
              <p:ext uri="{D42A27DB-BD31-4B8C-83A1-F6EECF244321}">
                <p14:modId xmlns:p14="http://schemas.microsoft.com/office/powerpoint/2010/main" val="3121327409"/>
              </p:ext>
            </p:extLst>
          </p:nvPr>
        </p:nvGraphicFramePr>
        <p:xfrm>
          <a:off x="1038226" y="1902620"/>
          <a:ext cx="16030574" cy="4534674"/>
        </p:xfrm>
        <a:graphic>
          <a:graphicData uri="http://schemas.openxmlformats.org/drawingml/2006/table">
            <a:tbl>
              <a:tblPr firstRow="1" bandRow="1">
                <a:tableStyleId>{5C22544A-7EE6-4342-B048-85BDC9FD1C3A}</a:tableStyleId>
              </a:tblPr>
              <a:tblGrid>
                <a:gridCol w="4165146">
                  <a:extLst>
                    <a:ext uri="{9D8B030D-6E8A-4147-A177-3AD203B41FA5}">
                      <a16:colId xmlns:a16="http://schemas.microsoft.com/office/drawing/2014/main" val="588263146"/>
                    </a:ext>
                  </a:extLst>
                </a:gridCol>
                <a:gridCol w="11865428">
                  <a:extLst>
                    <a:ext uri="{9D8B030D-6E8A-4147-A177-3AD203B41FA5}">
                      <a16:colId xmlns:a16="http://schemas.microsoft.com/office/drawing/2014/main" val="4280372163"/>
                    </a:ext>
                  </a:extLst>
                </a:gridCol>
              </a:tblGrid>
              <a:tr h="825059">
                <a:tc>
                  <a:txBody>
                    <a:bodyPr/>
                    <a:lstStyle/>
                    <a:p>
                      <a:pPr algn="l" rtl="0" fontAlgn="base"/>
                      <a:r>
                        <a:rPr lang="en-US" sz="3600" dirty="0">
                          <a:solidFill>
                            <a:schemeClr val="tx1">
                              <a:lumMod val="75000"/>
                              <a:lumOff val="25000"/>
                            </a:schemeClr>
                          </a:solidFill>
                          <a:effectLst/>
                          <a:latin typeface="BentonSans Book"/>
                        </a:rPr>
                        <a:t>Title of Sprint​</a:t>
                      </a:r>
                      <a:endParaRPr lang="en-US" sz="3600" b="1" i="0"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1" i="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83112241"/>
                  </a:ext>
                </a:extLst>
              </a:tr>
              <a:tr h="825059">
                <a:tc>
                  <a:txBody>
                    <a:bodyPr/>
                    <a:lstStyle/>
                    <a:p>
                      <a:pPr algn="l" rtl="0" fontAlgn="base"/>
                      <a:r>
                        <a:rPr lang="en-US" sz="3600" dirty="0">
                          <a:solidFill>
                            <a:schemeClr val="tx1">
                              <a:lumMod val="75000"/>
                              <a:lumOff val="25000"/>
                            </a:schemeClr>
                          </a:solidFill>
                          <a:effectLst/>
                          <a:latin typeface="BentonSans Book"/>
                        </a:rPr>
                        <a:t>Nudge Label​</a:t>
                      </a:r>
                      <a:endParaRPr lang="en-US" sz="3600" b="0" i="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2207706724"/>
                  </a:ext>
                </a:extLst>
              </a:tr>
              <a:tr h="825059">
                <a:tc>
                  <a:txBody>
                    <a:bodyPr/>
                    <a:lstStyle/>
                    <a:p>
                      <a:pPr algn="l" rtl="0" fontAlgn="base"/>
                      <a:r>
                        <a:rPr lang="en-US" sz="3600" dirty="0">
                          <a:solidFill>
                            <a:schemeClr val="tx1">
                              <a:lumMod val="75000"/>
                              <a:lumOff val="25000"/>
                            </a:schemeClr>
                          </a:solidFill>
                          <a:effectLst/>
                          <a:latin typeface="BentonSans Book"/>
                        </a:rPr>
                        <a:t>Point Person​</a:t>
                      </a:r>
                      <a:endParaRPr lang="en-US" sz="3600" b="0" i="0"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2996915009"/>
                  </a:ext>
                </a:extLst>
              </a:tr>
              <a:tr h="1234440">
                <a:tc>
                  <a:txBody>
                    <a:bodyPr/>
                    <a:lstStyle/>
                    <a:p>
                      <a:pPr algn="l" rtl="0" fontAlgn="base"/>
                      <a:r>
                        <a:rPr lang="en-US" sz="3600" dirty="0">
                          <a:solidFill>
                            <a:schemeClr val="tx1">
                              <a:lumMod val="75000"/>
                              <a:lumOff val="25000"/>
                            </a:schemeClr>
                          </a:solidFill>
                          <a:effectLst/>
                          <a:latin typeface="BentonSans Book"/>
                        </a:rPr>
                        <a:t>Date Range of Sprint​</a:t>
                      </a:r>
                      <a:endParaRPr lang="en-US" sz="3600" b="0" i="0"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dirty="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3369560558"/>
                  </a:ext>
                </a:extLst>
              </a:tr>
              <a:tr h="825059">
                <a:tc>
                  <a:txBody>
                    <a:bodyPr/>
                    <a:lstStyle/>
                    <a:p>
                      <a:pPr algn="l" rtl="0" fontAlgn="base"/>
                      <a:r>
                        <a:rPr lang="en-US" sz="3600" dirty="0">
                          <a:solidFill>
                            <a:schemeClr val="tx1">
                              <a:lumMod val="75000"/>
                              <a:lumOff val="25000"/>
                            </a:schemeClr>
                          </a:solidFill>
                          <a:effectLst/>
                          <a:latin typeface="BentonSans Book"/>
                        </a:rPr>
                        <a:t>Link​</a:t>
                      </a:r>
                      <a:endParaRPr lang="en-US" sz="3600" b="0" i="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tc>
                  <a:txBody>
                    <a:bodyPr/>
                    <a:lstStyle/>
                    <a:p>
                      <a:pPr algn="l" rtl="0" fontAlgn="auto"/>
                      <a:r>
                        <a:rPr lang="en-US" sz="3600" dirty="0">
                          <a:solidFill>
                            <a:schemeClr val="tx1">
                              <a:lumMod val="75000"/>
                              <a:lumOff val="25000"/>
                            </a:schemeClr>
                          </a:solidFill>
                          <a:effectLst/>
                          <a:latin typeface="BentonSans Book"/>
                        </a:rPr>
                        <a:t>​</a:t>
                      </a:r>
                      <a:endParaRPr lang="en-US" sz="3600" b="0" i="0" dirty="0">
                        <a:solidFill>
                          <a:schemeClr val="tx1">
                            <a:lumMod val="75000"/>
                            <a:lumOff val="25000"/>
                          </a:schemeClr>
                        </a:solidFill>
                        <a:effectLst/>
                        <a:latin typeface="BentonSans Book"/>
                      </a:endParaRPr>
                    </a:p>
                  </a:txBody>
                  <a:tcPr marL="137160" marR="137160" marT="68580" marB="68580">
                    <a:solidFill>
                      <a:srgbClr val="66435A">
                        <a:alpha val="45000"/>
                      </a:srgbClr>
                    </a:solidFill>
                  </a:tcPr>
                </a:tc>
                <a:extLst>
                  <a:ext uri="{0D108BD9-81ED-4DB2-BD59-A6C34878D82A}">
                    <a16:rowId xmlns:a16="http://schemas.microsoft.com/office/drawing/2014/main" val="826072717"/>
                  </a:ext>
                </a:extLst>
              </a:tr>
            </a:tbl>
          </a:graphicData>
        </a:graphic>
      </p:graphicFrame>
      <p:graphicFrame>
        <p:nvGraphicFramePr>
          <p:cNvPr id="8" name="Table 7">
            <a:extLst>
              <a:ext uri="{FF2B5EF4-FFF2-40B4-BE49-F238E27FC236}">
                <a16:creationId xmlns:a16="http://schemas.microsoft.com/office/drawing/2014/main" id="{0E4A2E84-EBD1-3357-2BA3-03A8553423D0}"/>
              </a:ext>
            </a:extLst>
          </p:cNvPr>
          <p:cNvGraphicFramePr>
            <a:graphicFrameLocks noGrp="1"/>
          </p:cNvGraphicFramePr>
          <p:nvPr>
            <p:extLst>
              <p:ext uri="{D42A27DB-BD31-4B8C-83A1-F6EECF244321}">
                <p14:modId xmlns:p14="http://schemas.microsoft.com/office/powerpoint/2010/main" val="3767386178"/>
              </p:ext>
            </p:extLst>
          </p:nvPr>
        </p:nvGraphicFramePr>
        <p:xfrm>
          <a:off x="1035170" y="7052094"/>
          <a:ext cx="15977565" cy="1371600"/>
        </p:xfrm>
        <a:graphic>
          <a:graphicData uri="http://schemas.openxmlformats.org/drawingml/2006/table">
            <a:tbl>
              <a:tblPr firstRow="1" bandRow="1">
                <a:tableStyleId>{5C22544A-7EE6-4342-B048-85BDC9FD1C3A}</a:tableStyleId>
              </a:tblPr>
              <a:tblGrid>
                <a:gridCol w="15977565">
                  <a:extLst>
                    <a:ext uri="{9D8B030D-6E8A-4147-A177-3AD203B41FA5}">
                      <a16:colId xmlns:a16="http://schemas.microsoft.com/office/drawing/2014/main" val="895239463"/>
                    </a:ext>
                  </a:extLst>
                </a:gridCol>
              </a:tblGrid>
              <a:tr h="685800">
                <a:tc>
                  <a:txBody>
                    <a:bodyPr/>
                    <a:lstStyle/>
                    <a:p>
                      <a:pPr algn="ctr" rtl="0" fontAlgn="base"/>
                      <a:r>
                        <a:rPr lang="en-US" sz="3600" dirty="0">
                          <a:solidFill>
                            <a:schemeClr val="tx1">
                              <a:lumMod val="75000"/>
                              <a:lumOff val="25000"/>
                            </a:schemeClr>
                          </a:solidFill>
                          <a:effectLst/>
                          <a:latin typeface="BentonSans Book"/>
                        </a:rPr>
                        <a:t>Objective​</a:t>
                      </a:r>
                      <a:endParaRPr lang="en-US" sz="3600" b="1" dirty="0">
                        <a:solidFill>
                          <a:schemeClr val="tx1">
                            <a:lumMod val="75000"/>
                            <a:lumOff val="25000"/>
                          </a:schemeClr>
                        </a:solidFill>
                        <a:effectLst/>
                        <a:latin typeface="BentonSans Book"/>
                      </a:endParaRPr>
                    </a:p>
                  </a:txBody>
                  <a:tcPr marL="137160" marR="137160" marT="68580" marB="68580" anchor="ctr">
                    <a:solidFill>
                      <a:srgbClr val="66435A">
                        <a:alpha val="45000"/>
                      </a:srgbClr>
                    </a:solidFill>
                  </a:tcPr>
                </a:tc>
                <a:extLst>
                  <a:ext uri="{0D108BD9-81ED-4DB2-BD59-A6C34878D82A}">
                    <a16:rowId xmlns:a16="http://schemas.microsoft.com/office/drawing/2014/main" val="1026982115"/>
                  </a:ext>
                </a:extLst>
              </a:tr>
              <a:tr h="685800">
                <a:tc>
                  <a:txBody>
                    <a:bodyPr/>
                    <a:lstStyle/>
                    <a:p>
                      <a:pPr algn="ctr" rtl="0" fontAlgn="auto"/>
                      <a:r>
                        <a:rPr lang="en-US" sz="3600" dirty="0">
                          <a:effectLst/>
                        </a:rPr>
                        <a:t>​</a:t>
                      </a:r>
                      <a:endParaRPr lang="en-US" sz="3600" dirty="0">
                        <a:effectLst/>
                        <a:latin typeface="Calibri"/>
                      </a:endParaRPr>
                    </a:p>
                  </a:txBody>
                  <a:tcPr marL="137160" marR="137160" marT="68580" marB="68580">
                    <a:solidFill>
                      <a:srgbClr val="66435A">
                        <a:alpha val="45000"/>
                      </a:srgbClr>
                    </a:solidFill>
                  </a:tcPr>
                </a:tc>
                <a:extLst>
                  <a:ext uri="{0D108BD9-81ED-4DB2-BD59-A6C34878D82A}">
                    <a16:rowId xmlns:a16="http://schemas.microsoft.com/office/drawing/2014/main" val="550398255"/>
                  </a:ext>
                </a:extLst>
              </a:tr>
            </a:tbl>
          </a:graphicData>
        </a:graphic>
      </p:graphicFrame>
    </p:spTree>
    <p:extLst>
      <p:ext uri="{BB962C8B-B14F-4D97-AF65-F5344CB8AC3E}">
        <p14:creationId xmlns:p14="http://schemas.microsoft.com/office/powerpoint/2010/main" val="358090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1.Confirm Demand</a:t>
            </a:r>
            <a:endParaRPr lang="en-US" dirty="0">
              <a:latin typeface="Calibri" panose="020F0502020204030204" pitchFamily="34" charset="0"/>
              <a:cs typeface="Calibri" panose="020F0502020204030204" pitchFamily="34" charset="0"/>
            </a:endParaRPr>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3304902" y="5627822"/>
            <a:ext cx="2256885" cy="2235320"/>
          </a:xfrm>
          <a:prstGeom prst="rect">
            <a:avLst/>
          </a:prstGeom>
        </p:spPr>
      </p:pic>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Tree>
    <p:extLst>
      <p:ext uri="{BB962C8B-B14F-4D97-AF65-F5344CB8AC3E}">
        <p14:creationId xmlns:p14="http://schemas.microsoft.com/office/powerpoint/2010/main" val="415551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Confirm Demand (cont.)</a:t>
            </a:r>
            <a:endParaRPr lang="en-US" dirty="0">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CB8B3768-B595-ADE9-FBF3-BD75221B00B2}"/>
              </a:ext>
            </a:extLst>
          </p:cNvPr>
          <p:cNvGraphicFramePr>
            <a:graphicFrameLocks noGrp="1"/>
          </p:cNvGraphicFramePr>
          <p:nvPr>
            <p:extLst>
              <p:ext uri="{D42A27DB-BD31-4B8C-83A1-F6EECF244321}">
                <p14:modId xmlns:p14="http://schemas.microsoft.com/office/powerpoint/2010/main" val="3853194725"/>
              </p:ext>
            </p:extLst>
          </p:nvPr>
        </p:nvGraphicFramePr>
        <p:xfrm>
          <a:off x="1140953" y="1953609"/>
          <a:ext cx="15984878" cy="2880360"/>
        </p:xfrm>
        <a:graphic>
          <a:graphicData uri="http://schemas.openxmlformats.org/drawingml/2006/table">
            <a:tbl>
              <a:tblPr firstRow="1" bandRow="1">
                <a:tableStyleId>{5C22544A-7EE6-4342-B048-85BDC9FD1C3A}</a:tableStyleId>
              </a:tblPr>
              <a:tblGrid>
                <a:gridCol w="3966380">
                  <a:extLst>
                    <a:ext uri="{9D8B030D-6E8A-4147-A177-3AD203B41FA5}">
                      <a16:colId xmlns:a16="http://schemas.microsoft.com/office/drawing/2014/main" val="1350875874"/>
                    </a:ext>
                  </a:extLst>
                </a:gridCol>
                <a:gridCol w="12018498">
                  <a:extLst>
                    <a:ext uri="{9D8B030D-6E8A-4147-A177-3AD203B41FA5}">
                      <a16:colId xmlns:a16="http://schemas.microsoft.com/office/drawing/2014/main" val="1537909285"/>
                    </a:ext>
                  </a:extLst>
                </a:gridCol>
              </a:tblGrid>
              <a:tr h="1097280">
                <a:tc>
                  <a:txBody>
                    <a:bodyPr/>
                    <a:lstStyle/>
                    <a:p>
                      <a:pPr lvl="0">
                        <a:buNone/>
                      </a:pPr>
                      <a:endParaRPr lang="en-US" sz="2700" b="1" i="0" u="none" strike="noStrike" noProof="0" dirty="0">
                        <a:solidFill>
                          <a:schemeClr val="tx1">
                            <a:lumMod val="75000"/>
                            <a:lumOff val="25000"/>
                          </a:schemeClr>
                        </a:solidFill>
                        <a:latin typeface="Calibri"/>
                      </a:endParaRPr>
                    </a:p>
                    <a:p>
                      <a:pPr lvl="0" algn="ctr">
                        <a:buNone/>
                      </a:pPr>
                      <a:endParaRPr lang="en-US" sz="3600" b="1" i="0" u="none" strike="noStrike" noProof="0" dirty="0">
                        <a:solidFill>
                          <a:schemeClr val="tx1">
                            <a:lumMod val="75000"/>
                            <a:lumOff val="25000"/>
                          </a:schemeClr>
                        </a:solidFill>
                        <a:latin typeface="BentonSans Book"/>
                      </a:endParaRPr>
                    </a:p>
                  </a:txBody>
                  <a:tcPr marL="137160" marR="137160" marT="68580" marB="68580">
                    <a:lnL w="0">
                      <a:noFill/>
                    </a:lnL>
                    <a:lnR w="0">
                      <a:noFill/>
                    </a:lnR>
                    <a:lnT w="0">
                      <a:noFill/>
                    </a:lnT>
                    <a:lnB w="0">
                      <a:noFill/>
                    </a:lnB>
                    <a:solidFill>
                      <a:srgbClr val="AFABAB">
                        <a:alpha val="57000"/>
                      </a:srgbClr>
                    </a:solidFill>
                  </a:tcPr>
                </a:tc>
                <a:tc>
                  <a:txBody>
                    <a:bodyPr/>
                    <a:lstStyle/>
                    <a:p>
                      <a:pPr lvl="0" algn="ctr">
                        <a:buNone/>
                      </a:pPr>
                      <a:r>
                        <a:rPr lang="en-US" sz="3600" b="0" i="0" u="none" strike="noStrike" noProof="0" dirty="0">
                          <a:solidFill>
                            <a:schemeClr val="tx1">
                              <a:lumMod val="75000"/>
                              <a:lumOff val="25000"/>
                            </a:schemeClr>
                          </a:solidFill>
                          <a:latin typeface="BentonSans Book"/>
                        </a:rPr>
                        <a:t>[Clear and concise problem statement] </a:t>
                      </a:r>
                      <a:endParaRPr lang="en-US" sz="3600" dirty="0">
                        <a:latin typeface="BentonSans Book"/>
                      </a:endParaRPr>
                    </a:p>
                  </a:txBody>
                  <a:tcPr marL="137160" marR="137160" marT="68580" marB="68580">
                    <a:lnL w="0">
                      <a:noFill/>
                    </a:lnL>
                    <a:solidFill>
                      <a:srgbClr val="66435A">
                        <a:alpha val="30000"/>
                      </a:srgbClr>
                    </a:solidFill>
                  </a:tcPr>
                </a:tc>
                <a:extLst>
                  <a:ext uri="{0D108BD9-81ED-4DB2-BD59-A6C34878D82A}">
                    <a16:rowId xmlns:a16="http://schemas.microsoft.com/office/drawing/2014/main" val="2245381362"/>
                  </a:ext>
                </a:extLst>
              </a:tr>
              <a:tr h="1783080">
                <a:tc>
                  <a:txBody>
                    <a:bodyPr/>
                    <a:lstStyle/>
                    <a:p>
                      <a:pPr lvl="0" algn="ctr">
                        <a:buNone/>
                      </a:pPr>
                      <a:r>
                        <a:rPr lang="en-US" sz="3600" b="1" i="0" u="none" strike="noStrike" noProof="0" dirty="0">
                          <a:latin typeface="BentonSans Book"/>
                        </a:rPr>
                        <a:t>Problem </a:t>
                      </a:r>
                      <a:endParaRPr lang="en-US" sz="3600" dirty="0">
                        <a:latin typeface="BentonSans Book"/>
                      </a:endParaRPr>
                    </a:p>
                    <a:p>
                      <a:pPr lvl="0">
                        <a:buNone/>
                      </a:pPr>
                      <a:endParaRPr lang="en-US" sz="4100" dirty="0"/>
                    </a:p>
                  </a:txBody>
                  <a:tcPr marL="137160" marR="137160" marT="68580" marB="68580">
                    <a:lnL w="0">
                      <a:noFill/>
                    </a:lnL>
                    <a:lnR w="0">
                      <a:noFill/>
                    </a:lnR>
                    <a:lnT w="0">
                      <a:noFill/>
                    </a:lnT>
                    <a:lnB w="0">
                      <a:noFill/>
                    </a:lnB>
                    <a:solidFill>
                      <a:srgbClr val="AFABAB">
                        <a:alpha val="57000"/>
                      </a:srgbClr>
                    </a:solidFill>
                  </a:tcPr>
                </a:tc>
                <a:tc>
                  <a:txBody>
                    <a:bodyPr/>
                    <a:lstStyle/>
                    <a:p>
                      <a:pPr lvl="0" algn="ctr">
                        <a:lnSpc>
                          <a:spcPct val="100000"/>
                        </a:lnSpc>
                        <a:spcBef>
                          <a:spcPts val="0"/>
                        </a:spcBef>
                        <a:spcAft>
                          <a:spcPts val="0"/>
                        </a:spcAft>
                        <a:buNone/>
                      </a:pPr>
                      <a:r>
                        <a:rPr lang="en-US" sz="3600" b="0" i="0" u="none" strike="noStrike" noProof="0" dirty="0">
                          <a:solidFill>
                            <a:schemeClr val="tx1">
                              <a:lumMod val="75000"/>
                              <a:lumOff val="25000"/>
                            </a:schemeClr>
                          </a:solidFill>
                          <a:latin typeface="BentonSans Book"/>
                        </a:rPr>
                        <a:t>[confirm demand using quantitative data, attach information here] </a:t>
                      </a:r>
                      <a:endParaRPr lang="en-US" sz="3600" b="0" i="0" u="none" strike="noStrike" noProof="0" dirty="0">
                        <a:latin typeface="BentonSans Book"/>
                      </a:endParaRPr>
                    </a:p>
                    <a:p>
                      <a:pPr lvl="0">
                        <a:buNone/>
                      </a:pPr>
                      <a:endParaRPr lang="en-US" sz="3600" dirty="0">
                        <a:latin typeface="BentonSans Book"/>
                      </a:endParaRPr>
                    </a:p>
                  </a:txBody>
                  <a:tcPr marL="137160" marR="137160" marT="68580" marB="68580">
                    <a:lnL w="0">
                      <a:noFill/>
                    </a:lnL>
                    <a:solidFill>
                      <a:srgbClr val="66435A">
                        <a:alpha val="30000"/>
                      </a:srgbClr>
                    </a:solidFill>
                  </a:tcPr>
                </a:tc>
                <a:extLst>
                  <a:ext uri="{0D108BD9-81ED-4DB2-BD59-A6C34878D82A}">
                    <a16:rowId xmlns:a16="http://schemas.microsoft.com/office/drawing/2014/main" val="773493429"/>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93785" y="4797237"/>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2</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1822383790"/>
              </p:ext>
            </p:extLst>
          </p:nvPr>
        </p:nvGraphicFramePr>
        <p:xfrm>
          <a:off x="1146540" y="5982805"/>
          <a:ext cx="15920160" cy="2105720"/>
        </p:xfrm>
        <a:graphic>
          <a:graphicData uri="http://schemas.openxmlformats.org/drawingml/2006/table">
            <a:tbl>
              <a:tblPr firstRow="1" bandRow="1">
                <a:tableStyleId>{5C22544A-7EE6-4342-B048-85BDC9FD1C3A}</a:tableStyleId>
              </a:tblPr>
              <a:tblGrid>
                <a:gridCol w="15920160">
                  <a:extLst>
                    <a:ext uri="{9D8B030D-6E8A-4147-A177-3AD203B41FA5}">
                      <a16:colId xmlns:a16="http://schemas.microsoft.com/office/drawing/2014/main" val="691937867"/>
                    </a:ext>
                  </a:extLst>
                </a:gridCol>
              </a:tblGrid>
              <a:tr h="761643">
                <a:tc>
                  <a:txBody>
                    <a:bodyPr/>
                    <a:lstStyle/>
                    <a:p>
                      <a:pPr algn="ctr" rtl="0" fontAlgn="base"/>
                      <a:r>
                        <a:rPr lang="en-US" sz="3600" dirty="0">
                          <a:solidFill>
                            <a:schemeClr val="tx1">
                              <a:lumMod val="75000"/>
                              <a:lumOff val="25000"/>
                            </a:schemeClr>
                          </a:solidFill>
                          <a:effectLst/>
                          <a:latin typeface="BentonSans Book"/>
                        </a:rPr>
                        <a:t>Stakeholders Agreement​</a:t>
                      </a:r>
                      <a:endParaRPr lang="en-US" sz="3600" b="1">
                        <a:solidFill>
                          <a:schemeClr val="tx1">
                            <a:lumMod val="75000"/>
                            <a:lumOff val="25000"/>
                          </a:schemeClr>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344077">
                <a:tc>
                  <a:txBody>
                    <a:bodyPr/>
                    <a:lstStyle/>
                    <a:p>
                      <a:pPr algn="ctr" rtl="0" fontAlgn="base"/>
                      <a:r>
                        <a:rPr lang="en-US" sz="3600" dirty="0">
                          <a:solidFill>
                            <a:schemeClr val="tx1">
                              <a:lumMod val="75000"/>
                              <a:lumOff val="25000"/>
                            </a:schemeClr>
                          </a:solidFill>
                          <a:effectLst/>
                          <a:latin typeface="BentonSans Book"/>
                        </a:rPr>
                        <a:t>[attach signoff date here]​</a:t>
                      </a: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893785" y="8016161"/>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2</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46691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2.Mapping</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5040725" y="5712866"/>
            <a:ext cx="2256885" cy="2235320"/>
          </a:xfrm>
          <a:prstGeom prst="rect">
            <a:avLst/>
          </a:prstGeom>
        </p:spPr>
      </p:pic>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165554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Mapping (cont.1)</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5BE841F-565A-DD0C-42FE-1F697081ACBE}"/>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buNone/>
            </a:pPr>
            <a:r>
              <a:rPr lang="en-US" dirty="0">
                <a:latin typeface="BentonSans Book"/>
              </a:rPr>
              <a:t>Map the digital, physical, and social environment surrounding people who are targeted for behavioral changes by answering four questions:</a:t>
            </a:r>
            <a:endParaRPr lang="en-US" dirty="0"/>
          </a:p>
        </p:txBody>
      </p:sp>
    </p:spTree>
    <p:extLst>
      <p:ext uri="{BB962C8B-B14F-4D97-AF65-F5344CB8AC3E}">
        <p14:creationId xmlns:p14="http://schemas.microsoft.com/office/powerpoint/2010/main" val="147437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Mapping (cont.2)</a:t>
            </a:r>
            <a:endParaRPr lang="en-US"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143189119"/>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algn="l" rtl="0" fontAlgn="base"/>
                      <a:r>
                        <a:rPr lang="en-US" sz="3300" b="1" dirty="0">
                          <a:solidFill>
                            <a:schemeClr val="tx1">
                              <a:lumMod val="75000"/>
                              <a:lumOff val="25000"/>
                            </a:schemeClr>
                          </a:solidFill>
                          <a:effectLst/>
                          <a:latin typeface="BentonSans Book"/>
                        </a:rPr>
                        <a:t>Who is the person targeted, what is their current behavior that needs to be changed?</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26191" y="514937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8</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196774043"/>
              </p:ext>
            </p:extLst>
          </p:nvPr>
        </p:nvGraphicFramePr>
        <p:xfrm>
          <a:off x="1078301" y="5952225"/>
          <a:ext cx="15941486" cy="2926080"/>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1143000">
                <a:tc>
                  <a:txBody>
                    <a:bodyPr/>
                    <a:lstStyle/>
                    <a:p>
                      <a:pPr algn="l" rtl="0" fontAlgn="base"/>
                      <a:r>
                        <a:rPr lang="en-US" sz="3300" dirty="0">
                          <a:solidFill>
                            <a:schemeClr val="tx1">
                              <a:lumMod val="75000"/>
                              <a:lumOff val="25000"/>
                            </a:schemeClr>
                          </a:solidFill>
                          <a:effectLst/>
                          <a:latin typeface="BentonSans Book"/>
                        </a:rPr>
                        <a:t>Who are the people interacting with the targeted person, do they have any current behavior that is contributing to the target person's current behavior?</a:t>
                      </a:r>
                      <a:endParaRPr lang="en-US" sz="3300" b="1" dirty="0">
                        <a:solidFill>
                          <a:schemeClr val="tx1">
                            <a:lumMod val="75000"/>
                            <a:lumOff val="25000"/>
                          </a:schemeClr>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73749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8</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45864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Mapping (cont.3)</a:t>
            </a:r>
            <a:endParaRPr lang="en-US" dirty="0">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270914285"/>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l">
                        <a:lnSpc>
                          <a:spcPct val="100000"/>
                        </a:lnSpc>
                        <a:buNone/>
                      </a:pPr>
                      <a:r>
                        <a:rPr lang="en-US" sz="3300" b="1" i="0" u="none" strike="noStrike" baseline="0" noProof="0" dirty="0">
                          <a:solidFill>
                            <a:srgbClr val="404040"/>
                          </a:solidFill>
                          <a:effectLst/>
                          <a:latin typeface="BentonSans Book"/>
                        </a:rPr>
                        <a:t>Is there any existing messenger that could be used as a nudge carrier or a nudge?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26191" y="514937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8</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480096063"/>
              </p:ext>
            </p:extLst>
          </p:nvPr>
        </p:nvGraphicFramePr>
        <p:xfrm>
          <a:off x="1078301" y="5952225"/>
          <a:ext cx="15941486" cy="2926080"/>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1143000">
                <a:tc>
                  <a:txBody>
                    <a:bodyPr/>
                    <a:lstStyle/>
                    <a:p>
                      <a:pPr marL="0" lvl="0" indent="0" algn="l">
                        <a:lnSpc>
                          <a:spcPct val="100000"/>
                        </a:lnSpc>
                        <a:buNone/>
                      </a:pPr>
                      <a:r>
                        <a:rPr lang="en-US" sz="3300" b="1" i="0" u="none" strike="noStrike" baseline="0" noProof="0" dirty="0">
                          <a:solidFill>
                            <a:srgbClr val="404040"/>
                          </a:solidFill>
                          <a:effectLst/>
                          <a:latin typeface="BentonSans Book"/>
                        </a:rPr>
                        <a:t>Are there any existing digital, physical and social artifacts (or nudges) that are contributing to the current behavior of the targeted person?</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73749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4 of  8</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93918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ADKAR</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98442497"/>
              </p:ext>
            </p:extLst>
          </p:nvPr>
        </p:nvGraphicFramePr>
        <p:xfrm>
          <a:off x="1142999" y="2048774"/>
          <a:ext cx="15835797" cy="6914942"/>
        </p:xfrm>
        <a:graphic>
          <a:graphicData uri="http://schemas.openxmlformats.org/drawingml/2006/table">
            <a:tbl>
              <a:tblPr firstRow="1" bandRow="1">
                <a:tableStyleId>{5C22544A-7EE6-4342-B048-85BDC9FD1C3A}</a:tableStyleId>
              </a:tblPr>
              <a:tblGrid>
                <a:gridCol w="7917899">
                  <a:extLst>
                    <a:ext uri="{9D8B030D-6E8A-4147-A177-3AD203B41FA5}">
                      <a16:colId xmlns:a16="http://schemas.microsoft.com/office/drawing/2014/main" val="909139789"/>
                    </a:ext>
                  </a:extLst>
                </a:gridCol>
                <a:gridCol w="7917899">
                  <a:extLst>
                    <a:ext uri="{9D8B030D-6E8A-4147-A177-3AD203B41FA5}">
                      <a16:colId xmlns:a16="http://schemas.microsoft.com/office/drawing/2014/main" val="3237301815"/>
                    </a:ext>
                  </a:extLst>
                </a:gridCol>
              </a:tblGrid>
              <a:tr h="1310888">
                <a:tc>
                  <a:txBody>
                    <a:bodyPr/>
                    <a:lstStyle/>
                    <a:p>
                      <a:pPr marL="0" lvl="0" indent="0" algn="l">
                        <a:lnSpc>
                          <a:spcPct val="100000"/>
                        </a:lnSpc>
                        <a:buNone/>
                      </a:pPr>
                      <a:r>
                        <a:rPr lang="en-US" sz="3600" b="1" i="0" u="none" strike="noStrike" baseline="0" noProof="0" dirty="0">
                          <a:solidFill>
                            <a:srgbClr val="404040"/>
                          </a:solidFill>
                          <a:effectLst/>
                          <a:latin typeface="BentonSans Book" panose="02000503000000020004" pitchFamily="50" charset="0"/>
                        </a:rPr>
                        <a:t>TERM</a:t>
                      </a:r>
                    </a:p>
                  </a:txBody>
                  <a:tcPr marL="137160" marR="137160" marT="68580" marB="68580" anchor="ctr">
                    <a:solidFill>
                      <a:srgbClr val="AFABAB">
                        <a:alpha val="57000"/>
                      </a:srgbClr>
                    </a:solidFill>
                  </a:tcPr>
                </a:tc>
                <a:tc>
                  <a:txBody>
                    <a:bodyPr/>
                    <a:lstStyle/>
                    <a:p>
                      <a:pPr marL="0" lvl="0" indent="0" algn="l">
                        <a:lnSpc>
                          <a:spcPct val="100000"/>
                        </a:lnSpc>
                        <a:buNone/>
                      </a:pPr>
                      <a:r>
                        <a:rPr lang="en-US" sz="3600" b="1" i="0" u="none" strike="noStrike" baseline="0" noProof="0" dirty="0">
                          <a:solidFill>
                            <a:srgbClr val="404040"/>
                          </a:solidFill>
                          <a:effectLst/>
                          <a:latin typeface="BentonSans Book" panose="02000503000000020004" pitchFamily="50" charset="0"/>
                        </a:rPr>
                        <a:t>Specific Problem</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234440">
                <a:tc>
                  <a:txBody>
                    <a:bodyPr/>
                    <a:lstStyle/>
                    <a:p>
                      <a:pPr lvl="0" algn="l">
                        <a:buNone/>
                      </a:pPr>
                      <a:r>
                        <a:rPr lang="en-US" sz="3600" b="0" i="0" u="none" strike="noStrike" noProof="0" dirty="0">
                          <a:effectLst/>
                          <a:latin typeface="BentonSans Book" panose="02000503000000020004" pitchFamily="50" charset="0"/>
                        </a:rPr>
                        <a:t>Awareness (what is happening)</a:t>
                      </a:r>
                      <a:endParaRPr lang="en-US" sz="3600" b="0" dirty="0">
                        <a:latin typeface="BentonSans Book" panose="02000503000000020004" pitchFamily="50" charset="0"/>
                      </a:endParaRPr>
                    </a:p>
                    <a:p>
                      <a:pPr lvl="0" algn="l">
                        <a:buNone/>
                      </a:pPr>
                      <a:endParaRPr lang="en-US" sz="3600" b="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r h="1092404">
                <a:tc>
                  <a:txBody>
                    <a:bodyPr/>
                    <a:lstStyle/>
                    <a:p>
                      <a:pPr lvl="0" algn="l">
                        <a:buNone/>
                      </a:pPr>
                      <a:r>
                        <a:rPr lang="en-US" sz="3600" b="0" i="0" u="none" strike="noStrike" noProof="0" dirty="0">
                          <a:effectLst/>
                          <a:latin typeface="BentonSans Book" panose="02000503000000020004" pitchFamily="50" charset="0"/>
                        </a:rPr>
                        <a:t>Desire (wants)</a:t>
                      </a:r>
                      <a:endParaRPr lang="en-US" sz="3600" b="0" dirty="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2406040017"/>
                  </a:ext>
                </a:extLst>
              </a:tr>
              <a:tr h="1092404">
                <a:tc>
                  <a:txBody>
                    <a:bodyPr/>
                    <a:lstStyle/>
                    <a:p>
                      <a:pPr lvl="0" algn="l">
                        <a:buNone/>
                      </a:pPr>
                      <a:r>
                        <a:rPr lang="en-US" sz="3600" b="0" i="0" u="none" strike="noStrike" noProof="0" dirty="0">
                          <a:effectLst/>
                          <a:latin typeface="BentonSans Book" panose="02000503000000020004" pitchFamily="50" charset="0"/>
                        </a:rPr>
                        <a:t>Knowledge (what is known)</a:t>
                      </a:r>
                      <a:endParaRPr lang="en-US" sz="3600" b="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2198238230"/>
                  </a:ext>
                </a:extLst>
              </a:tr>
              <a:tr h="1092404">
                <a:tc>
                  <a:txBody>
                    <a:bodyPr/>
                    <a:lstStyle/>
                    <a:p>
                      <a:pPr lvl="0" algn="l">
                        <a:buNone/>
                      </a:pPr>
                      <a:r>
                        <a:rPr lang="en-US" sz="3600" b="0" i="0" u="none" strike="noStrike" noProof="0" dirty="0">
                          <a:effectLst/>
                          <a:latin typeface="BentonSans Book" panose="02000503000000020004" pitchFamily="50" charset="0"/>
                        </a:rPr>
                        <a:t>Ability (how)</a:t>
                      </a:r>
                      <a:endParaRPr lang="en-US" sz="3600" b="0" dirty="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2724904608"/>
                  </a:ext>
                </a:extLst>
              </a:tr>
              <a:tr h="1092404">
                <a:tc>
                  <a:txBody>
                    <a:bodyPr/>
                    <a:lstStyle/>
                    <a:p>
                      <a:pPr lvl="0" algn="l">
                        <a:buNone/>
                      </a:pPr>
                      <a:r>
                        <a:rPr lang="en-US" sz="3600" b="0" i="0" u="none" strike="noStrike" noProof="0" dirty="0">
                          <a:effectLst/>
                          <a:latin typeface="BentonSans Book" panose="02000503000000020004" pitchFamily="50" charset="0"/>
                        </a:rPr>
                        <a:t>Reinforcement (why)</a:t>
                      </a:r>
                      <a:endParaRPr lang="en-US" sz="3600" b="0" dirty="0">
                        <a:latin typeface="BentonSans Book" panose="02000503000000020004" pitchFamily="50" charset="0"/>
                      </a:endParaRPr>
                    </a:p>
                  </a:txBody>
                  <a:tcPr marL="137160" marR="137160" marT="68580" marB="68580" anchor="ctr">
                    <a:solidFill>
                      <a:srgbClr val="66435A">
                        <a:alpha val="30000"/>
                      </a:srgbClr>
                    </a:solidFill>
                  </a:tcPr>
                </a:tc>
                <a:tc>
                  <a:txBody>
                    <a:bodyPr/>
                    <a:lstStyle/>
                    <a:p>
                      <a:pPr lvl="0" algn="ctr">
                        <a:buNone/>
                      </a:pPr>
                      <a:endParaRPr lang="en-US" sz="3600" dirty="0">
                        <a:solidFill>
                          <a:schemeClr val="tx1">
                            <a:lumMod val="75000"/>
                            <a:lumOff val="25000"/>
                          </a:schemeClr>
                        </a:solidFill>
                        <a:effectLst/>
                        <a:latin typeface="BentonSans Book" panose="02000503000000020004" pitchFamily="50" charset="0"/>
                      </a:endParaRPr>
                    </a:p>
                  </a:txBody>
                  <a:tcPr marL="137160" marR="137160" marT="68580" marB="68580" anchor="ctr">
                    <a:solidFill>
                      <a:srgbClr val="66435A">
                        <a:alpha val="30000"/>
                      </a:srgbClr>
                    </a:solidFill>
                  </a:tcPr>
                </a:tc>
                <a:extLst>
                  <a:ext uri="{0D108BD9-81ED-4DB2-BD59-A6C34878D82A}">
                    <a16:rowId xmlns:a16="http://schemas.microsoft.com/office/drawing/2014/main" val="3505268424"/>
                  </a:ext>
                </a:extLst>
              </a:tr>
            </a:tbl>
          </a:graphicData>
        </a:graphic>
      </p:graphicFrame>
    </p:spTree>
    <p:extLst>
      <p:ext uri="{BB962C8B-B14F-4D97-AF65-F5344CB8AC3E}">
        <p14:creationId xmlns:p14="http://schemas.microsoft.com/office/powerpoint/2010/main" val="294690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Nudge &amp; Stakeholder Agreement </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304613392"/>
              </p:ext>
            </p:extLst>
          </p:nvPr>
        </p:nvGraphicFramePr>
        <p:xfrm>
          <a:off x="1142999" y="2048774"/>
          <a:ext cx="15835797" cy="3003716"/>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0306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Nudge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973028">
                <a:tc>
                  <a:txBody>
                    <a:bodyPr/>
                    <a:lstStyle/>
                    <a:p>
                      <a:pPr lvl="0" algn="ctr">
                        <a:buNone/>
                      </a:pPr>
                      <a:r>
                        <a:rPr lang="en-US" sz="3000" dirty="0">
                          <a:solidFill>
                            <a:schemeClr val="tx1">
                              <a:lumMod val="75000"/>
                              <a:lumOff val="25000"/>
                            </a:schemeClr>
                          </a:solidFill>
                          <a:effectLst/>
                          <a:latin typeface="BentonSans Book"/>
                        </a:rPr>
                        <a:t>[evidence justifying nudge]</a:t>
                      </a:r>
                    </a:p>
                    <a:p>
                      <a:pPr lvl="0" algn="ctr">
                        <a:buNone/>
                      </a:pPr>
                      <a:r>
                        <a:rPr lang="en-US" sz="3000" dirty="0">
                          <a:solidFill>
                            <a:schemeClr val="tx1">
                              <a:lumMod val="75000"/>
                              <a:lumOff val="25000"/>
                            </a:schemeClr>
                          </a:solidFill>
                          <a:effectLst/>
                          <a:latin typeface="BentonSans Book"/>
                        </a:rPr>
                        <a:t>[provide effect size if evidence has a similar population to the study (use extra slides if needed)</a:t>
                      </a: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12456" y="4912149"/>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7 of  8</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42571243"/>
              </p:ext>
            </p:extLst>
          </p:nvPr>
        </p:nvGraphicFramePr>
        <p:xfrm>
          <a:off x="1078301" y="5952225"/>
          <a:ext cx="15941486" cy="2361843"/>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761643">
                <a:tc>
                  <a:txBody>
                    <a:bodyPr/>
                    <a:lstStyle/>
                    <a:p>
                      <a:pPr marL="0" lvl="0" indent="0" algn="ctr">
                        <a:lnSpc>
                          <a:spcPct val="100000"/>
                        </a:lnSpc>
                        <a:buNone/>
                      </a:pPr>
                      <a:r>
                        <a:rPr lang="en-US" sz="3600" b="1" i="0" u="none" strike="noStrike" baseline="0" noProof="0" dirty="0">
                          <a:solidFill>
                            <a:srgbClr val="404040"/>
                          </a:solidFill>
                          <a:effectLst/>
                          <a:latin typeface="BentonSans Book"/>
                        </a:rPr>
                        <a:t>Stakeholders Agreement </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60020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000" dirty="0">
                          <a:solidFill>
                            <a:schemeClr val="tx1">
                              <a:lumMod val="75000"/>
                              <a:lumOff val="25000"/>
                            </a:schemeClr>
                          </a:solidFill>
                          <a:effectLst/>
                          <a:latin typeface="BentonSans Book"/>
                        </a:rPr>
                        <a:t>[attach signoff date here]</a:t>
                      </a:r>
                    </a:p>
                    <a:p>
                      <a:pPr algn="ctr" rtl="0" fontAlgn="base"/>
                      <a:r>
                        <a:rPr lang="en-US" sz="3000" dirty="0">
                          <a:solidFill>
                            <a:schemeClr val="tx1">
                              <a:lumMod val="75000"/>
                              <a:lumOff val="25000"/>
                            </a:schemeClr>
                          </a:solidFill>
                          <a:effectLst/>
                          <a:latin typeface="BentonSans Book"/>
                        </a:rPr>
                        <a:t>​</a:t>
                      </a:r>
                      <a:endParaRPr lang="en-US" sz="33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67995" y="8124177"/>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8 of  8</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398581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DD8B0-2055-2A4E-8E1C-AA41CF0117C4}"/>
              </a:ext>
            </a:extLst>
          </p:cNvPr>
          <p:cNvSpPr/>
          <p:nvPr/>
        </p:nvSpPr>
        <p:spPr>
          <a:xfrm>
            <a:off x="1371600" y="1500189"/>
            <a:ext cx="15392400" cy="8402300"/>
          </a:xfrm>
          <a:prstGeom prst="rect">
            <a:avLst/>
          </a:prstGeom>
        </p:spPr>
        <p:txBody>
          <a:bodyPr wrap="square">
            <a:spAutoFit/>
          </a:bodyPr>
          <a:lstStyle/>
          <a:p>
            <a:pPr defTabSz="785370"/>
            <a:r>
              <a:rPr lang="en-US" sz="3375" dirty="0" err="1">
                <a:solidFill>
                  <a:srgbClr val="262626"/>
                </a:solidFill>
                <a:latin typeface="Arial" panose="020B0604020202020204" pitchFamily="34" charset="0"/>
                <a:cs typeface="Arial" panose="020B0604020202020204" pitchFamily="34" charset="0"/>
              </a:rPr>
              <a:t>Malaz</a:t>
            </a:r>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Boustani</a:t>
            </a:r>
            <a:endParaRPr lang="en-US" sz="3375" dirty="0">
              <a:solidFill>
                <a:srgbClr val="262626"/>
              </a:solidFill>
              <a:latin typeface="Arial" panose="020B0604020202020204" pitchFamily="34" charset="0"/>
              <a:cs typeface="Arial" panose="020B0604020202020204" pitchFamily="34" charset="0"/>
            </a:endParaRP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Equity Ownership in</a:t>
            </a:r>
          </a:p>
          <a:p>
            <a:pPr defTabSz="785370"/>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RestUp</a:t>
            </a:r>
            <a:r>
              <a:rPr lang="en-US" sz="3375" dirty="0">
                <a:solidFill>
                  <a:srgbClr val="262626"/>
                </a:solidFill>
                <a:latin typeface="Arial" panose="020B0604020202020204" pitchFamily="34" charset="0"/>
                <a:cs typeface="Arial" panose="020B0604020202020204" pitchFamily="34" charset="0"/>
              </a:rPr>
              <a:t>, LLC</a:t>
            </a:r>
          </a:p>
          <a:p>
            <a:pPr defTabSz="785370"/>
            <a:r>
              <a:rPr lang="en-US" sz="3375" dirty="0">
                <a:solidFill>
                  <a:srgbClr val="262626"/>
                </a:solidFill>
                <a:latin typeface="Arial" panose="020B0604020202020204" pitchFamily="34" charset="0"/>
                <a:cs typeface="Arial" panose="020B0604020202020204" pitchFamily="34" charset="0"/>
              </a:rPr>
              <a:t>	Preferred Population Health Management, LLC</a:t>
            </a:r>
          </a:p>
          <a:p>
            <a:pPr defTabSz="785370"/>
            <a:r>
              <a:rPr lang="en-US" sz="3375" dirty="0">
                <a:solidFill>
                  <a:srgbClr val="262626"/>
                </a:solidFill>
                <a:latin typeface="Arial" panose="020B0604020202020204" pitchFamily="34" charset="0"/>
                <a:cs typeface="Arial" panose="020B0604020202020204" pitchFamily="34" charset="0"/>
              </a:rPr>
              <a:t>	Blue </a:t>
            </a:r>
            <a:r>
              <a:rPr lang="en-US" sz="3375" dirty="0" err="1">
                <a:solidFill>
                  <a:srgbClr val="262626"/>
                </a:solidFill>
                <a:latin typeface="Arial" panose="020B0604020202020204" pitchFamily="34" charset="0"/>
                <a:cs typeface="Arial" panose="020B0604020202020204" pitchFamily="34" charset="0"/>
              </a:rPr>
              <a:t>Agilis</a:t>
            </a:r>
            <a:r>
              <a:rPr lang="en-US" sz="3375" dirty="0">
                <a:solidFill>
                  <a:srgbClr val="262626"/>
                </a:solidFill>
                <a:latin typeface="Arial" panose="020B0604020202020204" pitchFamily="34" charset="0"/>
                <a:cs typeface="Arial" panose="020B0604020202020204" pitchFamily="34" charset="0"/>
              </a:rPr>
              <a:t>, LLC</a:t>
            </a:r>
          </a:p>
          <a:p>
            <a:pPr defTabSz="785370"/>
            <a:r>
              <a:rPr lang="en-US" sz="3375" dirty="0">
                <a:solidFill>
                  <a:srgbClr val="262626"/>
                </a:solidFill>
                <a:latin typeface="Arial" panose="020B0604020202020204" pitchFamily="34" charset="0"/>
                <a:cs typeface="Arial" panose="020B0604020202020204" pitchFamily="34" charset="0"/>
              </a:rPr>
              <a:t>	</a:t>
            </a:r>
            <a:r>
              <a:rPr lang="en-US" sz="3375" dirty="0" err="1">
                <a:solidFill>
                  <a:srgbClr val="262626"/>
                </a:solidFill>
                <a:latin typeface="Arial" panose="020B0604020202020204" pitchFamily="34" charset="0"/>
                <a:cs typeface="Arial" panose="020B0604020202020204" pitchFamily="34" charset="0"/>
              </a:rPr>
              <a:t>DigiCare</a:t>
            </a:r>
            <a:r>
              <a:rPr lang="en-US" sz="3375" dirty="0">
                <a:solidFill>
                  <a:srgbClr val="262626"/>
                </a:solidFill>
                <a:latin typeface="Arial" panose="020B0604020202020204" pitchFamily="34" charset="0"/>
                <a:cs typeface="Arial" panose="020B0604020202020204" pitchFamily="34" charset="0"/>
              </a:rPr>
              <a:t> Realized, Inc</a:t>
            </a:r>
          </a:p>
          <a:p>
            <a:pPr marL="482252" indent="-4822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Advisory board member in the past 12 months for :</a:t>
            </a:r>
          </a:p>
          <a:p>
            <a:pPr defTabSz="785370"/>
            <a:r>
              <a:rPr lang="en-US" sz="3375" dirty="0">
                <a:solidFill>
                  <a:srgbClr val="262626"/>
                </a:solidFill>
                <a:latin typeface="Arial" panose="020B0604020202020204" pitchFamily="34" charset="0"/>
                <a:cs typeface="Arial" panose="020B0604020202020204" pitchFamily="34" charset="0"/>
              </a:rPr>
              <a:t>	Biogen, Genentech, Lilly, Merck &amp; Eisai </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Author with royalty for</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Agile Implementation Book; The Agile Network Book</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Teacher of </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IU Graduate Certificate in Innovation and Implementation Science</a:t>
            </a:r>
          </a:p>
          <a:p>
            <a:pPr marL="289352"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Scientist who receive funding from Federal agencies</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NIH</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AHRQ</a:t>
            </a:r>
          </a:p>
          <a:p>
            <a:pPr marL="675153" lvl="1" indent="-289352" defTabSz="785370">
              <a:buFont typeface="Arial" panose="020B0604020202020204" pitchFamily="34" charset="0"/>
              <a:buChar char="•"/>
            </a:pPr>
            <a:r>
              <a:rPr lang="en-US" sz="3375" dirty="0">
                <a:solidFill>
                  <a:srgbClr val="262626"/>
                </a:solidFill>
                <a:latin typeface="Arial" panose="020B0604020202020204" pitchFamily="34" charset="0"/>
                <a:cs typeface="Arial" panose="020B0604020202020204" pitchFamily="34" charset="0"/>
              </a:rPr>
              <a:t>CMS</a:t>
            </a:r>
          </a:p>
        </p:txBody>
      </p:sp>
    </p:spTree>
    <p:extLst>
      <p:ext uri="{BB962C8B-B14F-4D97-AF65-F5344CB8AC3E}">
        <p14:creationId xmlns:p14="http://schemas.microsoft.com/office/powerpoint/2010/main" val="3288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3.De-Nudge</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6464733" y="5648756"/>
            <a:ext cx="2256885" cy="2235320"/>
          </a:xfrm>
          <a:prstGeom prst="rect">
            <a:avLst/>
          </a:prstGeom>
        </p:spPr>
      </p:pic>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371943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04E1-D19C-B78D-0FEA-8C2C9EE7522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De-Nudge</a:t>
            </a:r>
          </a:p>
        </p:txBody>
      </p:sp>
      <p:sp>
        <p:nvSpPr>
          <p:cNvPr id="3" name="Content Placeholder 2">
            <a:extLst>
              <a:ext uri="{FF2B5EF4-FFF2-40B4-BE49-F238E27FC236}">
                <a16:creationId xmlns:a16="http://schemas.microsoft.com/office/drawing/2014/main" id="{929CA778-ABF1-4C83-CD88-8B96369EE67F}"/>
              </a:ext>
            </a:extLst>
          </p:cNvPr>
          <p:cNvSpPr>
            <a:spLocks noGrp="1"/>
          </p:cNvSpPr>
          <p:nvPr>
            <p:ph idx="1"/>
          </p:nvPr>
        </p:nvSpPr>
        <p:spPr/>
        <p:txBody>
          <a:bodyPr vert="horz" lIns="137160" tIns="68580" rIns="137160" bIns="68580" rtlCol="0" anchor="t">
            <a:normAutofit/>
          </a:bodyPr>
          <a:lstStyle/>
          <a:p>
            <a:pPr marL="0" indent="0">
              <a:buNone/>
            </a:pPr>
            <a:endParaRPr lang="en-US" dirty="0">
              <a:ea typeface="Malgun Gothic"/>
            </a:endParaRPr>
          </a:p>
          <a:p>
            <a:pPr marL="0" indent="0">
              <a:buNone/>
            </a:pPr>
            <a:endParaRPr lang="en-US" dirty="0">
              <a:ea typeface="Malgun Gothic"/>
            </a:endParaRPr>
          </a:p>
          <a:p>
            <a:pPr marL="0" indent="0">
              <a:buNone/>
            </a:pPr>
            <a:r>
              <a:rPr lang="en-US" dirty="0">
                <a:ea typeface="Malgun Gothic"/>
              </a:rPr>
              <a:t>De-Nudge any existing nudges in the </a:t>
            </a:r>
            <a:r>
              <a:rPr lang="en-US" b="1" dirty="0">
                <a:solidFill>
                  <a:srgbClr val="820000"/>
                </a:solidFill>
                <a:ea typeface="Malgun Gothic"/>
              </a:rPr>
              <a:t>current behavior</a:t>
            </a:r>
            <a:r>
              <a:rPr lang="en-US" dirty="0">
                <a:ea typeface="Malgun Gothic"/>
              </a:rPr>
              <a:t>.</a:t>
            </a:r>
            <a:endParaRPr lang="en-US" dirty="0"/>
          </a:p>
          <a:p>
            <a:pPr marL="684848" indent="-684848">
              <a:buClr>
                <a:srgbClr val="808080"/>
              </a:buClr>
            </a:pPr>
            <a:endParaRPr lang="en-US" dirty="0"/>
          </a:p>
        </p:txBody>
      </p:sp>
    </p:spTree>
    <p:extLst>
      <p:ext uri="{BB962C8B-B14F-4D97-AF65-F5344CB8AC3E}">
        <p14:creationId xmlns:p14="http://schemas.microsoft.com/office/powerpoint/2010/main" val="2513744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4.Search the Cognitive Bias Library</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7786595" y="5647409"/>
            <a:ext cx="2256885" cy="2235320"/>
          </a:xfrm>
          <a:prstGeom prst="rect">
            <a:avLst/>
          </a:prstGeom>
        </p:spPr>
      </p:pic>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95140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1A94-34F0-A14C-0FB6-DB89E5A17C8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Why Search the Cognitive Bias Library?</a:t>
            </a:r>
          </a:p>
        </p:txBody>
      </p:sp>
      <p:sp>
        <p:nvSpPr>
          <p:cNvPr id="3" name="Content Placeholder 2">
            <a:extLst>
              <a:ext uri="{FF2B5EF4-FFF2-40B4-BE49-F238E27FC236}">
                <a16:creationId xmlns:a16="http://schemas.microsoft.com/office/drawing/2014/main" id="{5017250F-4B10-2EC5-619E-332AD3C510FC}"/>
              </a:ext>
            </a:extLst>
          </p:cNvPr>
          <p:cNvSpPr>
            <a:spLocks noGrp="1"/>
          </p:cNvSpPr>
          <p:nvPr>
            <p:ph idx="1"/>
          </p:nvPr>
        </p:nvSpPr>
        <p:spPr/>
        <p:txBody>
          <a:bodyPr vert="horz" lIns="137160" tIns="68580" rIns="137160" bIns="68580" rtlCol="0" anchor="t">
            <a:normAutofit/>
          </a:bodyPr>
          <a:lstStyle/>
          <a:p>
            <a:pPr marL="0" indent="0">
              <a:buClr>
                <a:srgbClr val="808080"/>
              </a:buClr>
              <a:buNone/>
            </a:pPr>
            <a:endParaRPr lang="en-US" dirty="0">
              <a:latin typeface="BentonSans Book"/>
            </a:endParaRPr>
          </a:p>
          <a:p>
            <a:pPr marL="0" indent="0">
              <a:lnSpc>
                <a:spcPct val="150000"/>
              </a:lnSpc>
              <a:buNone/>
            </a:pPr>
            <a:r>
              <a:rPr lang="en-US" dirty="0">
                <a:latin typeface="BentonSans Book"/>
              </a:rPr>
              <a:t>Search the cognitive bias library to identify the cognitive bias that might be leveraged to design a Minimally Viable Nudge to accomplish the target behavior.</a:t>
            </a:r>
            <a:endParaRPr lang="en-US" dirty="0"/>
          </a:p>
          <a:p>
            <a:pPr marL="0" indent="0">
              <a:buNone/>
            </a:pPr>
            <a:endParaRPr lang="en-US" dirty="0"/>
          </a:p>
        </p:txBody>
      </p:sp>
    </p:spTree>
    <p:extLst>
      <p:ext uri="{BB962C8B-B14F-4D97-AF65-F5344CB8AC3E}">
        <p14:creationId xmlns:p14="http://schemas.microsoft.com/office/powerpoint/2010/main" val="145707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51A94-34F0-A14C-0FB6-DB89E5A17C8F}"/>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Thinking Problems</a:t>
            </a:r>
          </a:p>
        </p:txBody>
      </p:sp>
      <p:sp>
        <p:nvSpPr>
          <p:cNvPr id="3" name="Content Placeholder 2">
            <a:extLst>
              <a:ext uri="{FF2B5EF4-FFF2-40B4-BE49-F238E27FC236}">
                <a16:creationId xmlns:a16="http://schemas.microsoft.com/office/drawing/2014/main" id="{5017250F-4B10-2EC5-619E-332AD3C510FC}"/>
              </a:ext>
            </a:extLst>
          </p:cNvPr>
          <p:cNvSpPr>
            <a:spLocks noGrp="1"/>
          </p:cNvSpPr>
          <p:nvPr>
            <p:ph idx="1"/>
          </p:nvPr>
        </p:nvSpPr>
        <p:spPr/>
        <p:txBody>
          <a:bodyPr vert="horz" lIns="137160" tIns="68580" rIns="137160" bIns="68580" rtlCol="0" anchor="t">
            <a:normAutofit/>
          </a:bodyPr>
          <a:lstStyle/>
          <a:p>
            <a:pPr marL="0" indent="0">
              <a:buClr>
                <a:srgbClr val="808080"/>
              </a:buClr>
              <a:buNone/>
            </a:pPr>
            <a:endParaRPr lang="en-US" dirty="0">
              <a:latin typeface="BentonSans Book"/>
            </a:endParaRPr>
          </a:p>
          <a:p>
            <a:pPr marL="0" indent="0">
              <a:buNone/>
            </a:pPr>
            <a:r>
              <a:rPr lang="en-US" dirty="0">
                <a:latin typeface="BentonSans Book"/>
                <a:ea typeface="Malgun Gothic"/>
              </a:rPr>
              <a:t>Four thinking problems faced by humans based on 20 cognitive biases of human: </a:t>
            </a:r>
            <a:endParaRPr lang="en-US" dirty="0">
              <a:latin typeface="BentonSans Book"/>
            </a:endParaRPr>
          </a:p>
          <a:p>
            <a:pPr marL="514350" indent="-514350"/>
            <a:r>
              <a:rPr lang="en-US" dirty="0">
                <a:latin typeface="BentonSans Book"/>
                <a:ea typeface="Malgun Gothic"/>
              </a:rPr>
              <a:t>Too much information</a:t>
            </a:r>
          </a:p>
          <a:p>
            <a:pPr marL="514350" indent="-514350">
              <a:buClr>
                <a:srgbClr val="808080"/>
              </a:buClr>
            </a:pPr>
            <a:r>
              <a:rPr lang="en-US" dirty="0">
                <a:latin typeface="BentonSans Book"/>
                <a:ea typeface="Malgun Gothic"/>
              </a:rPr>
              <a:t>Need to act fast</a:t>
            </a:r>
          </a:p>
          <a:p>
            <a:pPr marL="514350" indent="-514350">
              <a:buClr>
                <a:srgbClr val="808080"/>
              </a:buClr>
            </a:pPr>
            <a:r>
              <a:rPr lang="en-US" dirty="0">
                <a:latin typeface="BentonSans Book"/>
                <a:ea typeface="Malgun Gothic"/>
              </a:rPr>
              <a:t>Not enough meaning </a:t>
            </a:r>
          </a:p>
          <a:p>
            <a:pPr marL="514350" indent="-514350">
              <a:buClr>
                <a:srgbClr val="808080"/>
              </a:buClr>
            </a:pPr>
            <a:r>
              <a:rPr lang="en-US" dirty="0">
                <a:latin typeface="BentonSans Book"/>
                <a:ea typeface="Malgun Gothic"/>
              </a:rPr>
              <a:t>Factory Memory</a:t>
            </a:r>
          </a:p>
          <a:p>
            <a:pPr marL="514350" indent="-514350">
              <a:buClr>
                <a:srgbClr val="808080"/>
              </a:buClr>
            </a:pPr>
            <a:endParaRPr lang="en-US" b="1" dirty="0">
              <a:latin typeface="Malgun Gothic"/>
              <a:ea typeface="Malgun Gothic"/>
            </a:endParaRPr>
          </a:p>
          <a:p>
            <a:pPr marL="0" indent="0">
              <a:buNone/>
            </a:pPr>
            <a:endParaRPr lang="en-US" dirty="0"/>
          </a:p>
        </p:txBody>
      </p:sp>
    </p:spTree>
    <p:extLst>
      <p:ext uri="{BB962C8B-B14F-4D97-AF65-F5344CB8AC3E}">
        <p14:creationId xmlns:p14="http://schemas.microsoft.com/office/powerpoint/2010/main" val="1321605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5.Search the Nudge Library</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9381134" y="5622430"/>
            <a:ext cx="2256885" cy="2235320"/>
          </a:xfrm>
          <a:prstGeom prst="rect">
            <a:avLst/>
          </a:prstGeom>
        </p:spPr>
      </p:pic>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2909495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9E34-8D4D-807B-9DDF-4E403FB87AD0}"/>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Why to Search the Nudge Library?</a:t>
            </a:r>
          </a:p>
        </p:txBody>
      </p:sp>
      <p:sp>
        <p:nvSpPr>
          <p:cNvPr id="3" name="Content Placeholder 2">
            <a:extLst>
              <a:ext uri="{FF2B5EF4-FFF2-40B4-BE49-F238E27FC236}">
                <a16:creationId xmlns:a16="http://schemas.microsoft.com/office/drawing/2014/main" id="{1E2B7CDC-0B43-A92B-C377-89310845EC61}"/>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lnSpc>
                <a:spcPct val="150000"/>
              </a:lnSpc>
              <a:buNone/>
            </a:pPr>
            <a:r>
              <a:rPr lang="en-US" dirty="0">
                <a:latin typeface="BentonSans Book"/>
              </a:rPr>
              <a:t>Search the Nudge Library to identify existing Minimally Viable Nudge that are based on the cognitive biases that might be leveraged to design a nudge to accomplish the target behavior. </a:t>
            </a:r>
          </a:p>
          <a:p>
            <a:pPr marL="684848" indent="-684848">
              <a:buClr>
                <a:srgbClr val="808080"/>
              </a:buClr>
            </a:pPr>
            <a:endParaRPr lang="en-US" dirty="0"/>
          </a:p>
        </p:txBody>
      </p:sp>
    </p:spTree>
    <p:extLst>
      <p:ext uri="{BB962C8B-B14F-4D97-AF65-F5344CB8AC3E}">
        <p14:creationId xmlns:p14="http://schemas.microsoft.com/office/powerpoint/2010/main" val="2429853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6.Select</a:t>
            </a:r>
            <a:endParaRPr lang="en-US" dirty="0">
              <a:latin typeface="Calibri" panose="020F0502020204030204" pitchFamily="34" charset="0"/>
              <a:cs typeface="Calibri" panose="020F0502020204030204" pitchFamily="34" charset="0"/>
            </a:endParaRPr>
          </a:p>
        </p:txBody>
      </p:sp>
      <p:cxnSp>
        <p:nvCxnSpPr>
          <p:cNvPr id="4" name="Straight Connector 3" descr="str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10760012" y="5619734"/>
            <a:ext cx="2256885" cy="2235320"/>
          </a:xfrm>
          <a:prstGeom prst="rect">
            <a:avLst/>
          </a:prstGeom>
        </p:spPr>
      </p:pic>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1191134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t>Why and What to Select?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684848" indent="-684848"/>
            <a:endParaRPr lang="en-US" dirty="0">
              <a:latin typeface="BentonSans Book"/>
            </a:endParaRPr>
          </a:p>
          <a:p>
            <a:pPr marL="684848" indent="-684848"/>
            <a:r>
              <a:rPr lang="en-US" dirty="0">
                <a:latin typeface="BentonSans Book"/>
              </a:rPr>
              <a:t>Select the milieu of the nudge (digital, physical, social);</a:t>
            </a:r>
            <a:endParaRPr lang="en-US" dirty="0"/>
          </a:p>
          <a:p>
            <a:pPr marL="684848" indent="-684848">
              <a:buClr>
                <a:srgbClr val="808080"/>
              </a:buClr>
            </a:pPr>
            <a:r>
              <a:rPr lang="en-US" dirty="0">
                <a:latin typeface="BentonSans Book"/>
              </a:rPr>
              <a:t>Use the MINDSPACE checklist to select the category for designing the Minimally Viable Nudge and then;</a:t>
            </a:r>
            <a:endParaRPr lang="en-US" dirty="0"/>
          </a:p>
          <a:p>
            <a:pPr marL="684848" indent="-684848">
              <a:buClr>
                <a:srgbClr val="808080"/>
              </a:buClr>
            </a:pPr>
            <a:r>
              <a:rPr lang="en-US" dirty="0">
                <a:latin typeface="BentonSans Book"/>
              </a:rPr>
              <a:t>Check the compatibility of your Minimally Viable Nudge with the EAST checklist.</a:t>
            </a:r>
          </a:p>
          <a:p>
            <a:pPr marL="684848" indent="-684848">
              <a:buClr>
                <a:srgbClr val="808080"/>
              </a:buClr>
            </a:pPr>
            <a:endParaRPr lang="en-US" dirty="0"/>
          </a:p>
        </p:txBody>
      </p:sp>
    </p:spTree>
    <p:extLst>
      <p:ext uri="{BB962C8B-B14F-4D97-AF65-F5344CB8AC3E}">
        <p14:creationId xmlns:p14="http://schemas.microsoft.com/office/powerpoint/2010/main" val="21664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cs typeface="Calibri"/>
              </a:rPr>
              <a:t>The EAST Checklist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0" indent="0">
              <a:lnSpc>
                <a:spcPct val="150000"/>
              </a:lnSpc>
              <a:buNone/>
            </a:pPr>
            <a:endParaRPr lang="en-US" dirty="0">
              <a:latin typeface="BentonSans Book"/>
            </a:endParaRPr>
          </a:p>
          <a:p>
            <a:pPr marL="0" indent="0">
              <a:lnSpc>
                <a:spcPct val="150000"/>
              </a:lnSpc>
              <a:buNone/>
            </a:pPr>
            <a:r>
              <a:rPr lang="en-US" dirty="0">
                <a:latin typeface="BentonSans Book"/>
              </a:rPr>
              <a:t>The EAST checklist is a way to gauge the potential success of your new nudge prior to testing the new nudge in a series of real-world sprints.  </a:t>
            </a:r>
          </a:p>
          <a:p>
            <a:pPr marL="0" indent="0">
              <a:lnSpc>
                <a:spcPct val="150000"/>
              </a:lnSpc>
              <a:buClr>
                <a:srgbClr val="808080"/>
              </a:buClr>
              <a:buNone/>
            </a:pPr>
            <a:r>
              <a:rPr lang="en-US" dirty="0">
                <a:latin typeface="BentonSans Book"/>
              </a:rPr>
              <a:t>The goal is to make your nudge </a:t>
            </a:r>
            <a:r>
              <a:rPr lang="en-US" b="1" dirty="0">
                <a:solidFill>
                  <a:srgbClr val="9A2A1B"/>
                </a:solidFill>
                <a:latin typeface="BentonSans Book"/>
              </a:rPr>
              <a:t>Easy, Attractive, Social</a:t>
            </a:r>
            <a:r>
              <a:rPr lang="en-US" dirty="0">
                <a:latin typeface="BentonSans Book"/>
              </a:rPr>
              <a:t> and </a:t>
            </a:r>
            <a:r>
              <a:rPr lang="en-US" b="1" dirty="0">
                <a:solidFill>
                  <a:srgbClr val="9A2A1B"/>
                </a:solidFill>
                <a:latin typeface="BentonSans Book"/>
              </a:rPr>
              <a:t>Timely.  </a:t>
            </a:r>
          </a:p>
        </p:txBody>
      </p:sp>
    </p:spTree>
    <p:extLst>
      <p:ext uri="{BB962C8B-B14F-4D97-AF65-F5344CB8AC3E}">
        <p14:creationId xmlns:p14="http://schemas.microsoft.com/office/powerpoint/2010/main" val="29176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47B0-3FFE-4FA7-B6DC-8D12F8AA015F}"/>
              </a:ext>
            </a:extLst>
          </p:cNvPr>
          <p:cNvSpPr>
            <a:spLocks noGrp="1"/>
          </p:cNvSpPr>
          <p:nvPr>
            <p:ph type="ctrTitle"/>
          </p:nvPr>
        </p:nvSpPr>
        <p:spPr>
          <a:xfrm>
            <a:off x="1037650" y="560533"/>
            <a:ext cx="16008782" cy="1398131"/>
          </a:xfrm>
        </p:spPr>
        <p:txBody>
          <a:bodyPr>
            <a:normAutofit/>
          </a:bodyPr>
          <a:lstStyle/>
          <a:p>
            <a:pPr algn="ctr"/>
            <a:r>
              <a:rPr lang="en-US" dirty="0">
                <a:latin typeface="Calibri" panose="020F0502020204030204" pitchFamily="34" charset="0"/>
                <a:cs typeface="Calibri" panose="020F0502020204030204" pitchFamily="34" charset="0"/>
              </a:rPr>
              <a:t>The Impact Equation</a:t>
            </a:r>
          </a:p>
        </p:txBody>
      </p:sp>
      <p:sp>
        <p:nvSpPr>
          <p:cNvPr id="3" name="Content Placeholder 2">
            <a:extLst>
              <a:ext uri="{FF2B5EF4-FFF2-40B4-BE49-F238E27FC236}">
                <a16:creationId xmlns:a16="http://schemas.microsoft.com/office/drawing/2014/main" id="{6611661A-CC07-4297-9EBD-ECB31C407F24}"/>
              </a:ext>
            </a:extLst>
          </p:cNvPr>
          <p:cNvSpPr>
            <a:spLocks noGrp="1"/>
          </p:cNvSpPr>
          <p:nvPr>
            <p:ph idx="1"/>
          </p:nvPr>
        </p:nvSpPr>
        <p:spPr>
          <a:xfrm>
            <a:off x="1152620" y="2194661"/>
            <a:ext cx="9117005" cy="692498"/>
          </a:xfrm>
        </p:spPr>
        <p:txBody>
          <a:bodyPr>
            <a:noAutofit/>
          </a:bodyPr>
          <a:lstStyle/>
          <a:p>
            <a:pPr marL="0" indent="0">
              <a:buNone/>
            </a:pPr>
            <a:r>
              <a:rPr lang="en-US" b="1" dirty="0">
                <a:solidFill>
                  <a:srgbClr val="9A2A1B"/>
                </a:solidFill>
              </a:rPr>
              <a:t>ES x I x Sc x St = IS </a:t>
            </a:r>
          </a:p>
        </p:txBody>
      </p:sp>
      <p:pic>
        <p:nvPicPr>
          <p:cNvPr id="5" name="Picture 4" descr="Image of texts charts a magnifying glass a calculator and an eye glasses.">
            <a:extLst>
              <a:ext uri="{FF2B5EF4-FFF2-40B4-BE49-F238E27FC236}">
                <a16:creationId xmlns:a16="http://schemas.microsoft.com/office/drawing/2014/main" id="{E34EBA62-E18C-5E27-91E3-5257E5A000D1}"/>
              </a:ext>
            </a:extLst>
          </p:cNvPr>
          <p:cNvPicPr>
            <a:picLocks noChangeAspect="1"/>
          </p:cNvPicPr>
          <p:nvPr/>
        </p:nvPicPr>
        <p:blipFill rotWithShape="1">
          <a:blip r:embed="rId3">
            <a:extLst>
              <a:ext uri="{28A0092B-C50C-407E-A947-70E740481C1C}">
                <a14:useLocalDpi xmlns:a14="http://schemas.microsoft.com/office/drawing/2010/main" val="0"/>
              </a:ext>
            </a:extLst>
          </a:blip>
          <a:srcRect r="-2678"/>
          <a:stretch/>
        </p:blipFill>
        <p:spPr>
          <a:xfrm>
            <a:off x="1152620" y="3456687"/>
            <a:ext cx="2588246" cy="2640930"/>
          </a:xfrm>
          <a:prstGeom prst="flowChartConnector">
            <a:avLst/>
          </a:prstGeom>
          <a:ln w="38100">
            <a:solidFill>
              <a:schemeClr val="bg2">
                <a:lumMod val="75000"/>
              </a:schemeClr>
            </a:solidFill>
          </a:ln>
        </p:spPr>
      </p:pic>
      <p:sp>
        <p:nvSpPr>
          <p:cNvPr id="14" name="TextBox 13">
            <a:extLst>
              <a:ext uri="{FF2B5EF4-FFF2-40B4-BE49-F238E27FC236}">
                <a16:creationId xmlns:a16="http://schemas.microsoft.com/office/drawing/2014/main" id="{C78A88DF-6401-6270-6718-5BCF905BD950}"/>
              </a:ext>
              <a:ext uri="{C183D7F6-B498-43B3-948B-1728B52AA6E4}">
                <adec:decorative xmlns:adec="http://schemas.microsoft.com/office/drawing/2017/decorative" val="0"/>
              </a:ext>
            </a:extLst>
          </p:cNvPr>
          <p:cNvSpPr txBox="1"/>
          <p:nvPr/>
        </p:nvSpPr>
        <p:spPr>
          <a:xfrm>
            <a:off x="1152620" y="6599010"/>
            <a:ext cx="2870423" cy="1200329"/>
          </a:xfrm>
          <a:prstGeom prst="rect">
            <a:avLst/>
          </a:prstGeom>
          <a:noFill/>
        </p:spPr>
        <p:txBody>
          <a:bodyPr wrap="square">
            <a:spAutoFit/>
          </a:bodyPr>
          <a:lstStyle/>
          <a:p>
            <a:pPr algn="ctr"/>
            <a:r>
              <a:rPr lang="en-US" sz="3600" dirty="0">
                <a:latin typeface="BentonSans Book" panose="02000503000000020004" pitchFamily="50" charset="0"/>
              </a:rPr>
              <a:t>Effect Size  (ES)</a:t>
            </a:r>
          </a:p>
        </p:txBody>
      </p:sp>
      <p:sp>
        <p:nvSpPr>
          <p:cNvPr id="8" name="TextBox 7">
            <a:extLst>
              <a:ext uri="{FF2B5EF4-FFF2-40B4-BE49-F238E27FC236}">
                <a16:creationId xmlns:a16="http://schemas.microsoft.com/office/drawing/2014/main" id="{C0BF8316-2031-8F54-1A31-9997D02ECF95}"/>
              </a:ext>
              <a:ext uri="{C183D7F6-B498-43B3-948B-1728B52AA6E4}">
                <adec:decorative xmlns:adec="http://schemas.microsoft.com/office/drawing/2017/decorative" val="0"/>
              </a:ext>
            </a:extLst>
          </p:cNvPr>
          <p:cNvSpPr txBox="1"/>
          <p:nvPr/>
        </p:nvSpPr>
        <p:spPr>
          <a:xfrm>
            <a:off x="3726921" y="4430905"/>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7" name="Picture 6" descr="Two people attaching a glass bulb to a cap. &#10;&#10;">
            <a:extLst>
              <a:ext uri="{FF2B5EF4-FFF2-40B4-BE49-F238E27FC236}">
                <a16:creationId xmlns:a16="http://schemas.microsoft.com/office/drawing/2014/main" id="{A6F206C1-70EB-B50F-D9A3-703764E7119D}"/>
              </a:ext>
            </a:extLst>
          </p:cNvPr>
          <p:cNvPicPr>
            <a:picLocks noChangeAspect="1"/>
          </p:cNvPicPr>
          <p:nvPr/>
        </p:nvPicPr>
        <p:blipFill rotWithShape="1">
          <a:blip r:embed="rId4">
            <a:extLst>
              <a:ext uri="{28A0092B-C50C-407E-A947-70E740481C1C}">
                <a14:useLocalDpi xmlns:a14="http://schemas.microsoft.com/office/drawing/2010/main" val="0"/>
              </a:ext>
            </a:extLst>
          </a:blip>
          <a:srcRect l="10217" r="8275"/>
          <a:stretch/>
        </p:blipFill>
        <p:spPr>
          <a:xfrm>
            <a:off x="4824101" y="3443579"/>
            <a:ext cx="2588246" cy="2640930"/>
          </a:xfrm>
          <a:prstGeom prst="flowChartConnector">
            <a:avLst/>
          </a:prstGeom>
          <a:ln w="38100">
            <a:solidFill>
              <a:schemeClr val="bg2">
                <a:lumMod val="75000"/>
              </a:schemeClr>
            </a:solidFill>
          </a:ln>
        </p:spPr>
      </p:pic>
      <p:sp>
        <p:nvSpPr>
          <p:cNvPr id="15" name="TextBox 14">
            <a:extLst>
              <a:ext uri="{FF2B5EF4-FFF2-40B4-BE49-F238E27FC236}">
                <a16:creationId xmlns:a16="http://schemas.microsoft.com/office/drawing/2014/main" id="{9094EEA4-D214-1542-33BA-5972D765460A}"/>
              </a:ext>
              <a:ext uri="{C183D7F6-B498-43B3-948B-1728B52AA6E4}">
                <adec:decorative xmlns:adec="http://schemas.microsoft.com/office/drawing/2017/decorative" val="0"/>
              </a:ext>
            </a:extLst>
          </p:cNvPr>
          <p:cNvSpPr txBox="1"/>
          <p:nvPr/>
        </p:nvSpPr>
        <p:spPr>
          <a:xfrm>
            <a:off x="4299252" y="6599009"/>
            <a:ext cx="3637941" cy="1200329"/>
          </a:xfrm>
          <a:prstGeom prst="rect">
            <a:avLst/>
          </a:prstGeom>
          <a:noFill/>
        </p:spPr>
        <p:txBody>
          <a:bodyPr wrap="square">
            <a:spAutoFit/>
          </a:bodyPr>
          <a:lstStyle/>
          <a:p>
            <a:pPr algn="ctr"/>
            <a:r>
              <a:rPr lang="en-US" sz="3600" dirty="0">
                <a:latin typeface="BentonSans Book" panose="02000503000000020004" pitchFamily="50" charset="0"/>
              </a:rPr>
              <a:t>Implantability (I) </a:t>
            </a:r>
          </a:p>
        </p:txBody>
      </p:sp>
      <p:sp>
        <p:nvSpPr>
          <p:cNvPr id="18" name="TextBox 17">
            <a:extLst>
              <a:ext uri="{FF2B5EF4-FFF2-40B4-BE49-F238E27FC236}">
                <a16:creationId xmlns:a16="http://schemas.microsoft.com/office/drawing/2014/main" id="{8996465F-FC39-BD1E-5C4F-2ACDB964CFDD}"/>
              </a:ext>
              <a:ext uri="{C183D7F6-B498-43B3-948B-1728B52AA6E4}">
                <adec:decorative xmlns:adec="http://schemas.microsoft.com/office/drawing/2017/decorative" val="0"/>
              </a:ext>
            </a:extLst>
          </p:cNvPr>
          <p:cNvSpPr txBox="1"/>
          <p:nvPr/>
        </p:nvSpPr>
        <p:spPr>
          <a:xfrm>
            <a:off x="7465542" y="4424768"/>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9" name="Picture 8" descr="image for scalability">
            <a:extLst>
              <a:ext uri="{FF2B5EF4-FFF2-40B4-BE49-F238E27FC236}">
                <a16:creationId xmlns:a16="http://schemas.microsoft.com/office/drawing/2014/main" id="{06780F54-C504-3901-937E-01EB55E16960}"/>
              </a:ext>
            </a:extLst>
          </p:cNvPr>
          <p:cNvPicPr>
            <a:picLocks noChangeAspect="1"/>
          </p:cNvPicPr>
          <p:nvPr/>
        </p:nvPicPr>
        <p:blipFill rotWithShape="1">
          <a:blip r:embed="rId5">
            <a:extLst>
              <a:ext uri="{28A0092B-C50C-407E-A947-70E740481C1C}">
                <a14:useLocalDpi xmlns:a14="http://schemas.microsoft.com/office/drawing/2010/main" val="0"/>
              </a:ext>
            </a:extLst>
          </a:blip>
          <a:srcRect r="3305"/>
          <a:stretch/>
        </p:blipFill>
        <p:spPr>
          <a:xfrm>
            <a:off x="8392189" y="3428078"/>
            <a:ext cx="2588246" cy="2640930"/>
          </a:xfrm>
          <a:prstGeom prst="flowChartConnector">
            <a:avLst/>
          </a:prstGeom>
          <a:ln w="38100">
            <a:solidFill>
              <a:schemeClr val="bg2">
                <a:lumMod val="75000"/>
              </a:schemeClr>
            </a:solidFill>
          </a:ln>
        </p:spPr>
      </p:pic>
      <p:sp>
        <p:nvSpPr>
          <p:cNvPr id="16" name="TextBox 15">
            <a:extLst>
              <a:ext uri="{FF2B5EF4-FFF2-40B4-BE49-F238E27FC236}">
                <a16:creationId xmlns:a16="http://schemas.microsoft.com/office/drawing/2014/main" id="{95C6B040-D512-388D-7061-3ABBECE970E4}"/>
              </a:ext>
              <a:ext uri="{C183D7F6-B498-43B3-948B-1728B52AA6E4}">
                <adec:decorative xmlns:adec="http://schemas.microsoft.com/office/drawing/2017/decorative" val="0"/>
              </a:ext>
            </a:extLst>
          </p:cNvPr>
          <p:cNvSpPr txBox="1"/>
          <p:nvPr/>
        </p:nvSpPr>
        <p:spPr>
          <a:xfrm>
            <a:off x="8320952" y="6599009"/>
            <a:ext cx="2870423" cy="1200329"/>
          </a:xfrm>
          <a:prstGeom prst="rect">
            <a:avLst/>
          </a:prstGeom>
          <a:noFill/>
        </p:spPr>
        <p:txBody>
          <a:bodyPr wrap="square">
            <a:spAutoFit/>
          </a:bodyPr>
          <a:lstStyle/>
          <a:p>
            <a:pPr algn="ctr"/>
            <a:r>
              <a:rPr lang="en-US" sz="3600" dirty="0">
                <a:latin typeface="BentonSans Book" panose="02000503000000020004" pitchFamily="50" charset="0"/>
              </a:rPr>
              <a:t>Scalability (Sc)</a:t>
            </a:r>
          </a:p>
        </p:txBody>
      </p:sp>
      <p:sp>
        <p:nvSpPr>
          <p:cNvPr id="19" name="TextBox 18">
            <a:extLst>
              <a:ext uri="{FF2B5EF4-FFF2-40B4-BE49-F238E27FC236}">
                <a16:creationId xmlns:a16="http://schemas.microsoft.com/office/drawing/2014/main" id="{E5DFD386-B5D8-297C-B606-C456C52E7149}"/>
              </a:ext>
              <a:ext uri="{C183D7F6-B498-43B3-948B-1728B52AA6E4}">
                <adec:decorative xmlns:adec="http://schemas.microsoft.com/office/drawing/2017/decorative" val="0"/>
              </a:ext>
            </a:extLst>
          </p:cNvPr>
          <p:cNvSpPr txBox="1"/>
          <p:nvPr/>
        </p:nvSpPr>
        <p:spPr>
          <a:xfrm>
            <a:off x="10957620" y="4430903"/>
            <a:ext cx="944481" cy="646331"/>
          </a:xfrm>
          <a:prstGeom prst="rect">
            <a:avLst/>
          </a:prstGeom>
          <a:noFill/>
        </p:spPr>
        <p:txBody>
          <a:bodyPr wrap="square">
            <a:spAutoFit/>
          </a:bodyPr>
          <a:lstStyle/>
          <a:p>
            <a:pPr algn="ctr"/>
            <a:r>
              <a:rPr lang="en-US" sz="3600" b="1" dirty="0">
                <a:latin typeface="BentonSans Book" panose="02000503000000020004" pitchFamily="50" charset="0"/>
              </a:rPr>
              <a:t>x</a:t>
            </a:r>
          </a:p>
        </p:txBody>
      </p:sp>
      <p:pic>
        <p:nvPicPr>
          <p:cNvPr id="11" name="Picture 10" descr="Two people facing each other. A plant on a pot between then. &#10;">
            <a:extLst>
              <a:ext uri="{FF2B5EF4-FFF2-40B4-BE49-F238E27FC236}">
                <a16:creationId xmlns:a16="http://schemas.microsoft.com/office/drawing/2014/main" id="{DED4BB6A-9D44-4750-7EB2-2924FBE92955}"/>
              </a:ext>
            </a:extLst>
          </p:cNvPr>
          <p:cNvPicPr>
            <a:picLocks noChangeAspect="1"/>
          </p:cNvPicPr>
          <p:nvPr/>
        </p:nvPicPr>
        <p:blipFill rotWithShape="1">
          <a:blip r:embed="rId6">
            <a:extLst>
              <a:ext uri="{28A0092B-C50C-407E-A947-70E740481C1C}">
                <a14:useLocalDpi xmlns:a14="http://schemas.microsoft.com/office/drawing/2010/main" val="0"/>
              </a:ext>
            </a:extLst>
          </a:blip>
          <a:srcRect l="8458" r="10034"/>
          <a:stretch/>
        </p:blipFill>
        <p:spPr>
          <a:xfrm>
            <a:off x="11960276" y="3428078"/>
            <a:ext cx="2588246" cy="2640930"/>
          </a:xfrm>
          <a:prstGeom prst="flowChartConnector">
            <a:avLst/>
          </a:prstGeom>
          <a:ln w="28575">
            <a:solidFill>
              <a:schemeClr val="bg2">
                <a:lumMod val="75000"/>
              </a:schemeClr>
            </a:solidFill>
          </a:ln>
        </p:spPr>
      </p:pic>
      <p:sp>
        <p:nvSpPr>
          <p:cNvPr id="17" name="TextBox 16">
            <a:extLst>
              <a:ext uri="{FF2B5EF4-FFF2-40B4-BE49-F238E27FC236}">
                <a16:creationId xmlns:a16="http://schemas.microsoft.com/office/drawing/2014/main" id="{C32FA452-042A-C57A-7D1A-418343269B8B}"/>
              </a:ext>
              <a:ext uri="{C183D7F6-B498-43B3-948B-1728B52AA6E4}">
                <adec:decorative xmlns:adec="http://schemas.microsoft.com/office/drawing/2017/decorative" val="0"/>
              </a:ext>
            </a:extLst>
          </p:cNvPr>
          <p:cNvSpPr txBox="1"/>
          <p:nvPr/>
        </p:nvSpPr>
        <p:spPr>
          <a:xfrm>
            <a:off x="11630513" y="6606788"/>
            <a:ext cx="3247775" cy="1200329"/>
          </a:xfrm>
          <a:prstGeom prst="rect">
            <a:avLst/>
          </a:prstGeom>
          <a:noFill/>
        </p:spPr>
        <p:txBody>
          <a:bodyPr wrap="square">
            <a:spAutoFit/>
          </a:bodyPr>
          <a:lstStyle/>
          <a:p>
            <a:pPr algn="ctr"/>
            <a:r>
              <a:rPr lang="en-US" sz="3600" dirty="0">
                <a:latin typeface="BentonSans Book" panose="02000503000000020004" pitchFamily="50" charset="0"/>
              </a:rPr>
              <a:t>Sustainability(St) </a:t>
            </a:r>
          </a:p>
        </p:txBody>
      </p:sp>
      <p:sp>
        <p:nvSpPr>
          <p:cNvPr id="12" name="TextBox 11">
            <a:extLst>
              <a:ext uri="{FF2B5EF4-FFF2-40B4-BE49-F238E27FC236}">
                <a16:creationId xmlns:a16="http://schemas.microsoft.com/office/drawing/2014/main" id="{772AAF86-556F-4E99-7423-D1AC9EC1A1D1}"/>
              </a:ext>
            </a:extLst>
          </p:cNvPr>
          <p:cNvSpPr txBox="1"/>
          <p:nvPr/>
        </p:nvSpPr>
        <p:spPr>
          <a:xfrm>
            <a:off x="14419764" y="4430902"/>
            <a:ext cx="944481" cy="646331"/>
          </a:xfrm>
          <a:prstGeom prst="rect">
            <a:avLst/>
          </a:prstGeom>
          <a:noFill/>
        </p:spPr>
        <p:txBody>
          <a:bodyPr wrap="square">
            <a:spAutoFit/>
          </a:bodyPr>
          <a:lstStyle/>
          <a:p>
            <a:pPr algn="ctr"/>
            <a:r>
              <a:rPr lang="en-US" sz="3600" b="1" dirty="0">
                <a:latin typeface="BentonSans Book" panose="02000503000000020004" pitchFamily="50" charset="0"/>
              </a:rPr>
              <a:t>=</a:t>
            </a:r>
          </a:p>
        </p:txBody>
      </p:sp>
      <p:sp>
        <p:nvSpPr>
          <p:cNvPr id="20" name="TextBox 19">
            <a:extLst>
              <a:ext uri="{FF2B5EF4-FFF2-40B4-BE49-F238E27FC236}">
                <a16:creationId xmlns:a16="http://schemas.microsoft.com/office/drawing/2014/main" id="{D128BB78-6F7F-0F57-C5D1-1B00D48F50AD}"/>
              </a:ext>
            </a:extLst>
          </p:cNvPr>
          <p:cNvSpPr txBox="1"/>
          <p:nvPr/>
        </p:nvSpPr>
        <p:spPr>
          <a:xfrm>
            <a:off x="15235488" y="4217016"/>
            <a:ext cx="2588244" cy="1754326"/>
          </a:xfrm>
          <a:prstGeom prst="rect">
            <a:avLst/>
          </a:prstGeom>
          <a:noFill/>
        </p:spPr>
        <p:txBody>
          <a:bodyPr wrap="square">
            <a:spAutoFit/>
          </a:bodyPr>
          <a:lstStyle/>
          <a:p>
            <a:pPr algn="ctr"/>
            <a:r>
              <a:rPr lang="en-US" sz="3600" dirty="0">
                <a:latin typeface="BentonSans Book" panose="02000503000000020004" pitchFamily="50" charset="0"/>
              </a:rPr>
              <a:t>Impactful </a:t>
            </a:r>
          </a:p>
          <a:p>
            <a:pPr algn="ctr"/>
            <a:r>
              <a:rPr lang="en-US" sz="3600" dirty="0">
                <a:latin typeface="BentonSans Book" panose="02000503000000020004" pitchFamily="50" charset="0"/>
              </a:rPr>
              <a:t>Solution (IS)</a:t>
            </a:r>
          </a:p>
        </p:txBody>
      </p:sp>
    </p:spTree>
    <p:extLst>
      <p:ext uri="{BB962C8B-B14F-4D97-AF65-F5344CB8AC3E}">
        <p14:creationId xmlns:p14="http://schemas.microsoft.com/office/powerpoint/2010/main" val="315453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Using the EAST Checklist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0" indent="0" algn="just">
              <a:lnSpc>
                <a:spcPct val="150000"/>
              </a:lnSpc>
              <a:spcAft>
                <a:spcPts val="0"/>
              </a:spcAft>
              <a:buNone/>
            </a:pPr>
            <a:r>
              <a:rPr lang="en-US" dirty="0">
                <a:latin typeface="BentonSans Book"/>
                <a:ea typeface="Malgun Gothic"/>
              </a:rPr>
              <a:t>For each of the following four items, please use your own judgment to score your nudge compatibility with each item from 1-5.  </a:t>
            </a:r>
            <a:endParaRPr lang="en-US" dirty="0">
              <a:latin typeface="BentonSans Book"/>
            </a:endParaRPr>
          </a:p>
          <a:p>
            <a:pPr marL="514350" indent="-514350" algn="just">
              <a:lnSpc>
                <a:spcPct val="150000"/>
              </a:lnSpc>
              <a:spcAft>
                <a:spcPts val="0"/>
              </a:spcAft>
              <a:buClr>
                <a:srgbClr val="808080"/>
              </a:buClr>
              <a:buFont typeface="Arial,Sans-Serif" panose="020B0604020202020204" pitchFamily="34" charset="0"/>
            </a:pPr>
            <a:r>
              <a:rPr lang="en-US" dirty="0">
                <a:latin typeface="BentonSans Book"/>
                <a:ea typeface="Malgun Gothic"/>
              </a:rPr>
              <a:t>Sum the scores.  </a:t>
            </a:r>
            <a:endParaRPr lang="en-US" dirty="0">
              <a:latin typeface="BentonSans Book"/>
            </a:endParaRPr>
          </a:p>
          <a:p>
            <a:pPr marL="514350" indent="-514350" algn="just">
              <a:lnSpc>
                <a:spcPct val="150000"/>
              </a:lnSpc>
              <a:spcAft>
                <a:spcPts val="0"/>
              </a:spcAft>
              <a:buClr>
                <a:srgbClr val="808080"/>
              </a:buClr>
              <a:buFont typeface="Arial,Sans-Serif" panose="020B0604020202020204" pitchFamily="34" charset="0"/>
            </a:pPr>
            <a:r>
              <a:rPr lang="en-US" dirty="0">
                <a:latin typeface="BentonSans Book"/>
                <a:ea typeface="Malgun Gothic"/>
              </a:rPr>
              <a:t>The higher the total score, the more likely your nudge will be successful.  </a:t>
            </a:r>
            <a:endParaRPr lang="en-US" dirty="0">
              <a:latin typeface="BentonSans Book"/>
            </a:endParaRPr>
          </a:p>
          <a:p>
            <a:pPr marL="684848" lvl="1" indent="-684848" algn="just">
              <a:lnSpc>
                <a:spcPct val="150000"/>
              </a:lnSpc>
              <a:buClr>
                <a:srgbClr val="808080"/>
              </a:buClr>
            </a:pPr>
            <a:r>
              <a:rPr lang="en-US" sz="3600" dirty="0">
                <a:solidFill>
                  <a:schemeClr val="tx1"/>
                </a:solidFill>
                <a:latin typeface="BentonSans Book"/>
                <a:ea typeface="Malgun Gothic"/>
              </a:rPr>
              <a:t>If you score 15 or higher, your nudge has a good probability of making a behavioral change. </a:t>
            </a:r>
            <a:endParaRPr lang="en-US" sz="3600" dirty="0">
              <a:solidFill>
                <a:schemeClr val="tx1"/>
              </a:solidFill>
              <a:latin typeface="BentonSans Book"/>
            </a:endParaRPr>
          </a:p>
        </p:txBody>
      </p:sp>
    </p:spTree>
    <p:extLst>
      <p:ext uri="{BB962C8B-B14F-4D97-AF65-F5344CB8AC3E}">
        <p14:creationId xmlns:p14="http://schemas.microsoft.com/office/powerpoint/2010/main" val="217687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a:xfrm>
            <a:off x="1054399" y="446956"/>
            <a:ext cx="16008782" cy="1398131"/>
          </a:xfrm>
        </p:spPr>
        <p:txBody>
          <a:bodyPr/>
          <a:lstStyle/>
          <a:p>
            <a:r>
              <a:rPr lang="en-US" dirty="0">
                <a:latin typeface="Calibri" panose="020F0502020204030204" pitchFamily="34" charset="0"/>
                <a:cs typeface="Calibri" panose="020F0502020204030204" pitchFamily="34" charset="0"/>
              </a:rPr>
              <a:t>EAST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054400" y="2402080"/>
            <a:ext cx="8249198" cy="1398131"/>
          </a:xfrm>
        </p:spPr>
        <p:txBody>
          <a:bodyPr vert="horz" lIns="137160" tIns="68580" rIns="137160" bIns="68580" rtlCol="0" anchor="t">
            <a:noAutofit/>
          </a:bodyPr>
          <a:lstStyle/>
          <a:p>
            <a:pPr marL="0" indent="0">
              <a:lnSpc>
                <a:spcPct val="150000"/>
              </a:lnSpc>
              <a:spcAft>
                <a:spcPts val="0"/>
              </a:spcAft>
              <a:buNone/>
            </a:pPr>
            <a:r>
              <a:rPr lang="en-US" sz="2700" b="1" dirty="0">
                <a:solidFill>
                  <a:srgbClr val="9A2A1B"/>
                </a:solidFill>
                <a:latin typeface="BentonSans Book"/>
                <a:ea typeface="Malgun Gothic"/>
              </a:rPr>
              <a:t>Easy: </a:t>
            </a:r>
            <a:r>
              <a:rPr lang="en-US" sz="2700" dirty="0">
                <a:latin typeface="BentonSans Book"/>
                <a:ea typeface="Malgun Gothic"/>
              </a:rPr>
              <a:t>Make the nudge easy for people to  do; preset options; less effort; simple messages</a:t>
            </a:r>
            <a:endParaRPr lang="en-US" sz="2700" dirty="0">
              <a:latin typeface="BentonSans Book"/>
            </a:endParaRPr>
          </a:p>
          <a:p>
            <a:pPr marL="684848" indent="-684848">
              <a:buClr>
                <a:srgbClr val="808080"/>
              </a:buClr>
            </a:pPr>
            <a:endParaRPr lang="en-US" sz="3000" dirty="0">
              <a:solidFill>
                <a:srgbClr val="000000"/>
              </a:solidFill>
              <a:ea typeface="Malgun Gothic"/>
            </a:endParaRPr>
          </a:p>
        </p:txBody>
      </p:sp>
      <p:sp>
        <p:nvSpPr>
          <p:cNvPr id="9" name="Rectangle 8">
            <a:extLst>
              <a:ext uri="{FF2B5EF4-FFF2-40B4-BE49-F238E27FC236}">
                <a16:creationId xmlns:a16="http://schemas.microsoft.com/office/drawing/2014/main" id="{32771CBB-CEA0-BFA4-1A22-675EAE2F83EA}"/>
              </a:ext>
            </a:extLst>
          </p:cNvPr>
          <p:cNvSpPr/>
          <p:nvPr/>
        </p:nvSpPr>
        <p:spPr>
          <a:xfrm>
            <a:off x="105440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0" name="TextBox 29">
            <a:extLst>
              <a:ext uri="{FF2B5EF4-FFF2-40B4-BE49-F238E27FC236}">
                <a16:creationId xmlns:a16="http://schemas.microsoft.com/office/drawing/2014/main" id="{8692EBB3-F41E-0990-706B-F55653271FDD}"/>
              </a:ext>
            </a:extLst>
          </p:cNvPr>
          <p:cNvSpPr txBox="1"/>
          <p:nvPr/>
        </p:nvSpPr>
        <p:spPr>
          <a:xfrm>
            <a:off x="1056290" y="458382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0" name="Rectangle 9">
            <a:extLst>
              <a:ext uri="{FF2B5EF4-FFF2-40B4-BE49-F238E27FC236}">
                <a16:creationId xmlns:a16="http://schemas.microsoft.com/office/drawing/2014/main" id="{B24476D7-B25C-E3AC-8AE7-AC94196E345D}"/>
              </a:ext>
            </a:extLst>
          </p:cNvPr>
          <p:cNvSpPr/>
          <p:nvPr/>
        </p:nvSpPr>
        <p:spPr>
          <a:xfrm>
            <a:off x="2434907"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815412"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1" name="TextBox 30">
            <a:extLst>
              <a:ext uri="{FF2B5EF4-FFF2-40B4-BE49-F238E27FC236}">
                <a16:creationId xmlns:a16="http://schemas.microsoft.com/office/drawing/2014/main" id="{9E7D3C17-DC04-6F20-C89E-C4ECADF7B660}"/>
              </a:ext>
            </a:extLst>
          </p:cNvPr>
          <p:cNvSpPr txBox="1"/>
          <p:nvPr/>
        </p:nvSpPr>
        <p:spPr>
          <a:xfrm>
            <a:off x="3815255" y="4583825"/>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2" name="Rectangle 11">
            <a:extLst>
              <a:ext uri="{FF2B5EF4-FFF2-40B4-BE49-F238E27FC236}">
                <a16:creationId xmlns:a16="http://schemas.microsoft.com/office/drawing/2014/main" id="{1CE195D5-09F8-8E16-FC2A-2A9F66D8201B}"/>
              </a:ext>
            </a:extLst>
          </p:cNvPr>
          <p:cNvSpPr/>
          <p:nvPr/>
        </p:nvSpPr>
        <p:spPr>
          <a:xfrm>
            <a:off x="519592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576426"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2" name="TextBox 31">
            <a:extLst>
              <a:ext uri="{FF2B5EF4-FFF2-40B4-BE49-F238E27FC236}">
                <a16:creationId xmlns:a16="http://schemas.microsoft.com/office/drawing/2014/main" id="{4A09A270-CE75-7B97-4AAC-D9FDEDF35AC5}"/>
              </a:ext>
            </a:extLst>
          </p:cNvPr>
          <p:cNvSpPr txBox="1"/>
          <p:nvPr/>
        </p:nvSpPr>
        <p:spPr>
          <a:xfrm>
            <a:off x="6574220" y="4583823"/>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5" name="Content Placeholder 2">
            <a:extLst>
              <a:ext uri="{FF2B5EF4-FFF2-40B4-BE49-F238E27FC236}">
                <a16:creationId xmlns:a16="http://schemas.microsoft.com/office/drawing/2014/main" id="{B5E8C709-8616-3E11-13E2-EED684E97468}"/>
              </a:ext>
            </a:extLst>
          </p:cNvPr>
          <p:cNvSpPr txBox="1">
            <a:spLocks/>
          </p:cNvSpPr>
          <p:nvPr/>
        </p:nvSpPr>
        <p:spPr>
          <a:xfrm>
            <a:off x="10029656" y="2408630"/>
            <a:ext cx="7756524"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2700" b="1" dirty="0">
                <a:solidFill>
                  <a:srgbClr val="9A2A1B"/>
                </a:solidFill>
                <a:latin typeface="BentonSans Book"/>
                <a:ea typeface="Malgun Gothic"/>
              </a:rPr>
              <a:t>Attractive: </a:t>
            </a:r>
            <a:r>
              <a:rPr lang="en-US" sz="2700" dirty="0">
                <a:latin typeface="BentonSans Book"/>
                <a:ea typeface="Malgun Gothic"/>
              </a:rPr>
              <a:t>Make the nudge attractive; </a:t>
            </a:r>
          </a:p>
          <a:p>
            <a:pPr marL="0" indent="0">
              <a:lnSpc>
                <a:spcPct val="150000"/>
              </a:lnSpc>
              <a:spcAft>
                <a:spcPts val="0"/>
              </a:spcAft>
              <a:buNone/>
            </a:pPr>
            <a:r>
              <a:rPr lang="en-US" sz="2700" dirty="0">
                <a:latin typeface="BentonSans Book"/>
                <a:ea typeface="Malgun Gothic"/>
              </a:rPr>
              <a:t>something people would want to do; entices</a:t>
            </a:r>
            <a:endParaRPr lang="en-US" sz="2700" dirty="0"/>
          </a:p>
          <a:p>
            <a:pPr marL="0" indent="0">
              <a:lnSpc>
                <a:spcPct val="150000"/>
              </a:lnSpc>
              <a:spcAft>
                <a:spcPts val="0"/>
              </a:spcAft>
              <a:buNone/>
            </a:pPr>
            <a:endParaRPr lang="en-US" sz="3000" dirty="0">
              <a:solidFill>
                <a:srgbClr val="50768A"/>
              </a:solidFill>
              <a:latin typeface="Malgun Gothic"/>
              <a:ea typeface="Malgun Gothic"/>
            </a:endParaRPr>
          </a:p>
        </p:txBody>
      </p:sp>
      <p:sp>
        <p:nvSpPr>
          <p:cNvPr id="15" name="Rectangle 14">
            <a:extLst>
              <a:ext uri="{FF2B5EF4-FFF2-40B4-BE49-F238E27FC236}">
                <a16:creationId xmlns:a16="http://schemas.microsoft.com/office/drawing/2014/main" id="{A42BEDFE-BABD-B2F2-8E83-C98374979EC1}"/>
              </a:ext>
            </a:extLst>
          </p:cNvPr>
          <p:cNvSpPr/>
          <p:nvPr/>
        </p:nvSpPr>
        <p:spPr>
          <a:xfrm>
            <a:off x="10198400"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2" name="TextBox 41">
            <a:extLst>
              <a:ext uri="{FF2B5EF4-FFF2-40B4-BE49-F238E27FC236}">
                <a16:creationId xmlns:a16="http://schemas.microsoft.com/office/drawing/2014/main" id="{69221364-FF06-62FB-9E64-3B99446C8F50}"/>
              </a:ext>
            </a:extLst>
          </p:cNvPr>
          <p:cNvSpPr txBox="1"/>
          <p:nvPr/>
        </p:nvSpPr>
        <p:spPr>
          <a:xfrm>
            <a:off x="10200290" y="458382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6" name="Rectangle 15">
            <a:extLst>
              <a:ext uri="{FF2B5EF4-FFF2-40B4-BE49-F238E27FC236}">
                <a16:creationId xmlns:a16="http://schemas.microsoft.com/office/drawing/2014/main" id="{7AF56B88-C41C-A06F-1920-C59225ECF948}"/>
              </a:ext>
            </a:extLst>
          </p:cNvPr>
          <p:cNvSpPr/>
          <p:nvPr/>
        </p:nvSpPr>
        <p:spPr>
          <a:xfrm>
            <a:off x="11577882"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1A6145C0-1BE6-E55E-CBC9-98C31E763664}"/>
              </a:ext>
            </a:extLst>
          </p:cNvPr>
          <p:cNvSpPr/>
          <p:nvPr/>
        </p:nvSpPr>
        <p:spPr>
          <a:xfrm>
            <a:off x="12957365"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0" name="TextBox 39">
            <a:extLst>
              <a:ext uri="{FF2B5EF4-FFF2-40B4-BE49-F238E27FC236}">
                <a16:creationId xmlns:a16="http://schemas.microsoft.com/office/drawing/2014/main" id="{140566E5-8DB8-55EB-B1F7-B3624BE20F01}"/>
              </a:ext>
            </a:extLst>
          </p:cNvPr>
          <p:cNvSpPr txBox="1"/>
          <p:nvPr/>
        </p:nvSpPr>
        <p:spPr>
          <a:xfrm>
            <a:off x="12978962" y="4583825"/>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8" name="Rectangle 17">
            <a:extLst>
              <a:ext uri="{FF2B5EF4-FFF2-40B4-BE49-F238E27FC236}">
                <a16:creationId xmlns:a16="http://schemas.microsoft.com/office/drawing/2014/main" id="{013339D2-6D4F-8497-DFAE-FBB69116BBD2}"/>
              </a:ext>
            </a:extLst>
          </p:cNvPr>
          <p:cNvSpPr/>
          <p:nvPr/>
        </p:nvSpPr>
        <p:spPr>
          <a:xfrm>
            <a:off x="14336847"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866D0751-78C2-261E-5CBF-F5CB67B54AB1}"/>
              </a:ext>
            </a:extLst>
          </p:cNvPr>
          <p:cNvSpPr/>
          <p:nvPr/>
        </p:nvSpPr>
        <p:spPr>
          <a:xfrm>
            <a:off x="15716331"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6" name="TextBox 35">
            <a:extLst>
              <a:ext uri="{FF2B5EF4-FFF2-40B4-BE49-F238E27FC236}">
                <a16:creationId xmlns:a16="http://schemas.microsoft.com/office/drawing/2014/main" id="{9805C0BD-B0A5-1432-7CB3-B4964A5A5632}"/>
              </a:ext>
            </a:extLst>
          </p:cNvPr>
          <p:cNvSpPr txBox="1"/>
          <p:nvPr/>
        </p:nvSpPr>
        <p:spPr>
          <a:xfrm>
            <a:off x="15737925" y="4583823"/>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7" name="Content Placeholder 2">
            <a:extLst>
              <a:ext uri="{FF2B5EF4-FFF2-40B4-BE49-F238E27FC236}">
                <a16:creationId xmlns:a16="http://schemas.microsoft.com/office/drawing/2014/main" id="{2439D49E-9D09-B2FF-F1B7-656A28C4C9F4}"/>
              </a:ext>
            </a:extLst>
          </p:cNvPr>
          <p:cNvSpPr txBox="1">
            <a:spLocks/>
          </p:cNvSpPr>
          <p:nvPr/>
        </p:nvSpPr>
        <p:spPr>
          <a:xfrm>
            <a:off x="1054399" y="6251809"/>
            <a:ext cx="82491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2700" b="1" dirty="0">
                <a:solidFill>
                  <a:srgbClr val="9A2A1B"/>
                </a:solidFill>
                <a:latin typeface="BentonSans Book"/>
                <a:ea typeface="Malgun Gothic"/>
              </a:rPr>
              <a:t>Social: </a:t>
            </a:r>
            <a:r>
              <a:rPr lang="en-US" sz="2700" dirty="0">
                <a:latin typeface="BentonSans Book"/>
                <a:ea typeface="Malgun Gothic"/>
              </a:rPr>
              <a:t>Title the nudge to something others are also doing; part of the norm; inspires commitment</a:t>
            </a:r>
            <a:endParaRPr lang="en-US" sz="2700" dirty="0">
              <a:latin typeface="BentonSans Book"/>
            </a:endParaRPr>
          </a:p>
        </p:txBody>
      </p:sp>
      <p:sp>
        <p:nvSpPr>
          <p:cNvPr id="20" name="Rectangle 19">
            <a:extLst>
              <a:ext uri="{FF2B5EF4-FFF2-40B4-BE49-F238E27FC236}">
                <a16:creationId xmlns:a16="http://schemas.microsoft.com/office/drawing/2014/main" id="{0BB115CD-8078-28C2-B8B3-01A750C15163}"/>
              </a:ext>
            </a:extLst>
          </p:cNvPr>
          <p:cNvSpPr/>
          <p:nvPr/>
        </p:nvSpPr>
        <p:spPr>
          <a:xfrm>
            <a:off x="1054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3" name="TextBox 32">
            <a:extLst>
              <a:ext uri="{FF2B5EF4-FFF2-40B4-BE49-F238E27FC236}">
                <a16:creationId xmlns:a16="http://schemas.microsoft.com/office/drawing/2014/main" id="{ADCD70D8-CDCA-A865-6350-C4AFC428E47E}"/>
              </a:ext>
            </a:extLst>
          </p:cNvPr>
          <p:cNvSpPr txBox="1"/>
          <p:nvPr/>
        </p:nvSpPr>
        <p:spPr>
          <a:xfrm>
            <a:off x="1056288" y="836754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1" name="Rectangle 20">
            <a:extLst>
              <a:ext uri="{FF2B5EF4-FFF2-40B4-BE49-F238E27FC236}">
                <a16:creationId xmlns:a16="http://schemas.microsoft.com/office/drawing/2014/main" id="{0592FFB1-FA34-C5A1-A12E-2F433959CE98}"/>
              </a:ext>
            </a:extLst>
          </p:cNvPr>
          <p:cNvSpPr/>
          <p:nvPr/>
        </p:nvSpPr>
        <p:spPr>
          <a:xfrm>
            <a:off x="2433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2</a:t>
            </a:r>
          </a:p>
        </p:txBody>
      </p:sp>
      <p:sp>
        <p:nvSpPr>
          <p:cNvPr id="22" name="Rectangle 21">
            <a:extLst>
              <a:ext uri="{FF2B5EF4-FFF2-40B4-BE49-F238E27FC236}">
                <a16:creationId xmlns:a16="http://schemas.microsoft.com/office/drawing/2014/main" id="{D98E99D6-BCD1-285F-ED30-014CAB4D28BF}"/>
              </a:ext>
            </a:extLst>
          </p:cNvPr>
          <p:cNvSpPr/>
          <p:nvPr/>
        </p:nvSpPr>
        <p:spPr>
          <a:xfrm>
            <a:off x="3813365"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4" name="TextBox 33">
            <a:extLst>
              <a:ext uri="{FF2B5EF4-FFF2-40B4-BE49-F238E27FC236}">
                <a16:creationId xmlns:a16="http://schemas.microsoft.com/office/drawing/2014/main" id="{0EF13E93-5287-D3F2-7A16-308C57EB9F35}"/>
              </a:ext>
            </a:extLst>
          </p:cNvPr>
          <p:cNvSpPr txBox="1"/>
          <p:nvPr/>
        </p:nvSpPr>
        <p:spPr>
          <a:xfrm>
            <a:off x="3815255" y="836754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3" name="Rectangle 22">
            <a:extLst>
              <a:ext uri="{FF2B5EF4-FFF2-40B4-BE49-F238E27FC236}">
                <a16:creationId xmlns:a16="http://schemas.microsoft.com/office/drawing/2014/main" id="{0081A0FE-7454-9B34-697D-B2426C1F08B2}"/>
              </a:ext>
            </a:extLst>
          </p:cNvPr>
          <p:cNvSpPr/>
          <p:nvPr/>
        </p:nvSpPr>
        <p:spPr>
          <a:xfrm>
            <a:off x="5192849"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4" name="Rectangle 23">
            <a:extLst>
              <a:ext uri="{FF2B5EF4-FFF2-40B4-BE49-F238E27FC236}">
                <a16:creationId xmlns:a16="http://schemas.microsoft.com/office/drawing/2014/main" id="{7510DCFE-1CD2-9F99-DC2F-C66C97788DCE}"/>
              </a:ext>
            </a:extLst>
          </p:cNvPr>
          <p:cNvSpPr/>
          <p:nvPr/>
        </p:nvSpPr>
        <p:spPr>
          <a:xfrm>
            <a:off x="6572331"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5" name="TextBox 34">
            <a:extLst>
              <a:ext uri="{FF2B5EF4-FFF2-40B4-BE49-F238E27FC236}">
                <a16:creationId xmlns:a16="http://schemas.microsoft.com/office/drawing/2014/main" id="{C62787CE-3883-CED9-80A4-CEC7B98B46B4}"/>
              </a:ext>
            </a:extLst>
          </p:cNvPr>
          <p:cNvSpPr txBox="1"/>
          <p:nvPr/>
        </p:nvSpPr>
        <p:spPr>
          <a:xfrm>
            <a:off x="6574220" y="83675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8" name="Content Placeholder 2">
            <a:extLst>
              <a:ext uri="{FF2B5EF4-FFF2-40B4-BE49-F238E27FC236}">
                <a16:creationId xmlns:a16="http://schemas.microsoft.com/office/drawing/2014/main" id="{29210531-3614-67D0-2BDE-369B2288E465}"/>
              </a:ext>
            </a:extLst>
          </p:cNvPr>
          <p:cNvSpPr txBox="1">
            <a:spLocks/>
          </p:cNvSpPr>
          <p:nvPr/>
        </p:nvSpPr>
        <p:spPr>
          <a:xfrm>
            <a:off x="10029656" y="6251809"/>
            <a:ext cx="7756524"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2700" b="1" dirty="0">
                <a:solidFill>
                  <a:srgbClr val="9A2A1B"/>
                </a:solidFill>
                <a:latin typeface="BentonSans Book"/>
                <a:ea typeface="Malgun Gothic"/>
              </a:rPr>
              <a:t>Timely: </a:t>
            </a:r>
            <a:r>
              <a:rPr lang="en-US" sz="2700" dirty="0">
                <a:latin typeface="BentonSans Book"/>
                <a:ea typeface="Malgun Gothic"/>
              </a:rPr>
              <a:t>Nudge at the most opportune time for receptiveness; immediate costs or benefits</a:t>
            </a:r>
            <a:endParaRPr lang="en-US" sz="2700" dirty="0">
              <a:latin typeface="BentonSans Book"/>
            </a:endParaRPr>
          </a:p>
        </p:txBody>
      </p:sp>
      <p:sp>
        <p:nvSpPr>
          <p:cNvPr id="25" name="Rectangle 24">
            <a:extLst>
              <a:ext uri="{FF2B5EF4-FFF2-40B4-BE49-F238E27FC236}">
                <a16:creationId xmlns:a16="http://schemas.microsoft.com/office/drawing/2014/main" id="{08196B72-740A-B68F-0A19-F86B3B55FCAC}"/>
              </a:ext>
            </a:extLst>
          </p:cNvPr>
          <p:cNvSpPr/>
          <p:nvPr/>
        </p:nvSpPr>
        <p:spPr>
          <a:xfrm>
            <a:off x="10198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3" name="TextBox 42">
            <a:extLst>
              <a:ext uri="{FF2B5EF4-FFF2-40B4-BE49-F238E27FC236}">
                <a16:creationId xmlns:a16="http://schemas.microsoft.com/office/drawing/2014/main" id="{83CD1C6B-B51F-F29D-6B59-D1E7D3D24D74}"/>
              </a:ext>
            </a:extLst>
          </p:cNvPr>
          <p:cNvSpPr txBox="1"/>
          <p:nvPr/>
        </p:nvSpPr>
        <p:spPr>
          <a:xfrm>
            <a:off x="10200290" y="836754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6" name="Rectangle 25">
            <a:extLst>
              <a:ext uri="{FF2B5EF4-FFF2-40B4-BE49-F238E27FC236}">
                <a16:creationId xmlns:a16="http://schemas.microsoft.com/office/drawing/2014/main" id="{A89D3234-46CA-89D3-1B27-77937D688681}"/>
              </a:ext>
            </a:extLst>
          </p:cNvPr>
          <p:cNvSpPr/>
          <p:nvPr/>
        </p:nvSpPr>
        <p:spPr>
          <a:xfrm>
            <a:off x="11577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endParaRPr lang="en-US" dirty="0">
              <a:solidFill>
                <a:schemeClr val="tx1"/>
              </a:solidFill>
              <a:cs typeface="Calibri"/>
            </a:endParaRPr>
          </a:p>
        </p:txBody>
      </p:sp>
      <p:sp>
        <p:nvSpPr>
          <p:cNvPr id="27" name="Rectangle 26">
            <a:extLst>
              <a:ext uri="{FF2B5EF4-FFF2-40B4-BE49-F238E27FC236}">
                <a16:creationId xmlns:a16="http://schemas.microsoft.com/office/drawing/2014/main" id="{22F092E4-8F03-BCFC-04EA-FD6C4769A044}"/>
              </a:ext>
            </a:extLst>
          </p:cNvPr>
          <p:cNvSpPr/>
          <p:nvPr/>
        </p:nvSpPr>
        <p:spPr>
          <a:xfrm>
            <a:off x="12977073"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1" name="TextBox 40">
            <a:extLst>
              <a:ext uri="{FF2B5EF4-FFF2-40B4-BE49-F238E27FC236}">
                <a16:creationId xmlns:a16="http://schemas.microsoft.com/office/drawing/2014/main" id="{02C07007-3588-76D4-629E-373FA9AD9815}"/>
              </a:ext>
            </a:extLst>
          </p:cNvPr>
          <p:cNvSpPr txBox="1"/>
          <p:nvPr/>
        </p:nvSpPr>
        <p:spPr>
          <a:xfrm>
            <a:off x="13018374" y="8367548"/>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8" name="Rectangle 27">
            <a:extLst>
              <a:ext uri="{FF2B5EF4-FFF2-40B4-BE49-F238E27FC236}">
                <a16:creationId xmlns:a16="http://schemas.microsoft.com/office/drawing/2014/main" id="{EF210D9D-EE4A-F100-09A9-FDD2C998285E}"/>
              </a:ext>
            </a:extLst>
          </p:cNvPr>
          <p:cNvSpPr/>
          <p:nvPr/>
        </p:nvSpPr>
        <p:spPr>
          <a:xfrm>
            <a:off x="1435655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9" name="Rectangle 28">
            <a:extLst>
              <a:ext uri="{FF2B5EF4-FFF2-40B4-BE49-F238E27FC236}">
                <a16:creationId xmlns:a16="http://schemas.microsoft.com/office/drawing/2014/main" id="{E3B56B18-94ED-6266-9729-3AD498E75F12}"/>
              </a:ext>
            </a:extLst>
          </p:cNvPr>
          <p:cNvSpPr/>
          <p:nvPr/>
        </p:nvSpPr>
        <p:spPr>
          <a:xfrm>
            <a:off x="1573603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7" name="TextBox 36">
            <a:extLst>
              <a:ext uri="{FF2B5EF4-FFF2-40B4-BE49-F238E27FC236}">
                <a16:creationId xmlns:a16="http://schemas.microsoft.com/office/drawing/2014/main" id="{3EE3A14B-8931-C542-CC3A-9C416E7E64FA}"/>
              </a:ext>
            </a:extLst>
          </p:cNvPr>
          <p:cNvSpPr txBox="1"/>
          <p:nvPr/>
        </p:nvSpPr>
        <p:spPr>
          <a:xfrm>
            <a:off x="15737925" y="83675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Tree>
    <p:extLst>
      <p:ext uri="{BB962C8B-B14F-4D97-AF65-F5344CB8AC3E}">
        <p14:creationId xmlns:p14="http://schemas.microsoft.com/office/powerpoint/2010/main" val="1711078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The MINDSPACE Checklist</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p:txBody>
          <a:bodyPr vert="horz" lIns="137160" tIns="68580" rIns="137160" bIns="68580" rtlCol="0" anchor="t">
            <a:normAutofit/>
          </a:bodyPr>
          <a:lstStyle/>
          <a:p>
            <a:pPr marL="0" indent="0">
              <a:buNone/>
            </a:pPr>
            <a:r>
              <a:rPr lang="en-US" dirty="0">
                <a:latin typeface="BentonSans Book"/>
              </a:rPr>
              <a:t>This checklist is a quick way to know if your nudge is effective enough to use in a real-world setting. </a:t>
            </a:r>
            <a:endParaRPr lang="en-US" dirty="0"/>
          </a:p>
          <a:p>
            <a:pPr marL="0" indent="0">
              <a:buClr>
                <a:srgbClr val="808080"/>
              </a:buClr>
              <a:buNone/>
            </a:pPr>
            <a:r>
              <a:rPr lang="en-US" dirty="0">
                <a:latin typeface="BentonSans Book"/>
              </a:rPr>
              <a:t>Each of the items in the next slide, represents a type of nudge or intervention.</a:t>
            </a:r>
            <a:endParaRPr lang="en-US" dirty="0"/>
          </a:p>
          <a:p>
            <a:pPr marL="1027764" lvl="1" indent="-684848">
              <a:buClr>
                <a:srgbClr val="808080"/>
              </a:buClr>
            </a:pPr>
            <a:r>
              <a:rPr lang="en-US" sz="3600" dirty="0">
                <a:solidFill>
                  <a:schemeClr val="tx1"/>
                </a:solidFill>
                <a:latin typeface="BentonSans Book" panose="02000503000000020004" pitchFamily="50" charset="0"/>
              </a:rPr>
              <a:t>Score each item 1-5 by checking the appropriate score.</a:t>
            </a:r>
          </a:p>
          <a:p>
            <a:pPr marL="1027764" lvl="1" indent="-684848">
              <a:buClr>
                <a:srgbClr val="808080"/>
              </a:buClr>
            </a:pPr>
            <a:r>
              <a:rPr lang="en-US" sz="3600" dirty="0">
                <a:solidFill>
                  <a:schemeClr val="tx1"/>
                </a:solidFill>
                <a:latin typeface="BentonSans Book" panose="02000503000000020004" pitchFamily="50" charset="0"/>
              </a:rPr>
              <a:t>The higher the nudge score the more effective the nudge.</a:t>
            </a:r>
          </a:p>
          <a:p>
            <a:pPr marL="1027764" lvl="1" indent="-684848">
              <a:buClr>
                <a:srgbClr val="808080"/>
              </a:buClr>
            </a:pPr>
            <a:r>
              <a:rPr lang="en-US" sz="3600" dirty="0">
                <a:solidFill>
                  <a:schemeClr val="tx1"/>
                </a:solidFill>
                <a:latin typeface="BentonSans Book" panose="02000503000000020004" pitchFamily="50" charset="0"/>
              </a:rPr>
              <a:t>Score items based on your own judgment.</a:t>
            </a:r>
          </a:p>
          <a:p>
            <a:pPr marL="1027764" lvl="1" indent="-684848">
              <a:buClr>
                <a:srgbClr val="808080"/>
              </a:buClr>
            </a:pPr>
            <a:r>
              <a:rPr lang="en-US" sz="3600" dirty="0">
                <a:solidFill>
                  <a:schemeClr val="tx1"/>
                </a:solidFill>
                <a:latin typeface="BentonSans Book" panose="02000503000000020004" pitchFamily="50" charset="0"/>
              </a:rPr>
              <a:t>If your score is 35 or higher, your nudge is capable of affecting behavioral change.</a:t>
            </a:r>
          </a:p>
          <a:p>
            <a:pPr marL="684848" indent="-684848">
              <a:buClr>
                <a:srgbClr val="808080"/>
              </a:buClr>
            </a:pPr>
            <a:endParaRPr lang="en-US" dirty="0"/>
          </a:p>
        </p:txBody>
      </p:sp>
    </p:spTree>
    <p:extLst>
      <p:ext uri="{BB962C8B-B14F-4D97-AF65-F5344CB8AC3E}">
        <p14:creationId xmlns:p14="http://schemas.microsoft.com/office/powerpoint/2010/main" val="2641982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a:xfrm>
            <a:off x="1054400" y="508898"/>
            <a:ext cx="16008782" cy="1398131"/>
          </a:xfrm>
        </p:spPr>
        <p:txBody>
          <a:bodyPr/>
          <a:lstStyle/>
          <a:p>
            <a:r>
              <a:rPr lang="en-US" dirty="0">
                <a:latin typeface="Calibri" panose="020F0502020204030204" pitchFamily="34" charset="0"/>
                <a:ea typeface="Calibri"/>
                <a:cs typeface="Calibri" panose="020F0502020204030204" pitchFamily="34" charset="0"/>
              </a:rPr>
              <a:t>The MINDSPACE Checklist: MIND</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054400" y="2328388"/>
            <a:ext cx="8249198" cy="1398131"/>
          </a:xfrm>
        </p:spPr>
        <p:txBody>
          <a:bodyPr vert="horz" lIns="137160" tIns="68580" rIns="137160" bIns="68580" rtlCol="0" anchor="t">
            <a:noAutofit/>
          </a:bodyPr>
          <a:lstStyle/>
          <a:p>
            <a:pPr marL="0" indent="0">
              <a:lnSpc>
                <a:spcPct val="150000"/>
              </a:lnSpc>
              <a:spcAft>
                <a:spcPts val="0"/>
              </a:spcAft>
              <a:buNone/>
            </a:pPr>
            <a:r>
              <a:rPr lang="en-US" sz="3000" b="1" dirty="0">
                <a:solidFill>
                  <a:srgbClr val="9A2A1B"/>
                </a:solidFill>
                <a:latin typeface="BentonSans Book"/>
                <a:ea typeface="Malgun Gothic"/>
              </a:rPr>
              <a:t>Messenger: </a:t>
            </a:r>
            <a:r>
              <a:rPr lang="en-US" sz="3000" dirty="0">
                <a:latin typeface="BentonSans Book"/>
                <a:ea typeface="Malgun Gothic"/>
              </a:rPr>
              <a:t>We are heavily influenced by who delivers information </a:t>
            </a:r>
          </a:p>
        </p:txBody>
      </p:sp>
      <p:sp>
        <p:nvSpPr>
          <p:cNvPr id="9" name="Rectangle 8">
            <a:extLst>
              <a:ext uri="{FF2B5EF4-FFF2-40B4-BE49-F238E27FC236}">
                <a16:creationId xmlns:a16="http://schemas.microsoft.com/office/drawing/2014/main" id="{32771CBB-CEA0-BFA4-1A22-675EAE2F83EA}"/>
              </a:ext>
            </a:extLst>
          </p:cNvPr>
          <p:cNvSpPr/>
          <p:nvPr/>
        </p:nvSpPr>
        <p:spPr>
          <a:xfrm>
            <a:off x="1182021"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0" name="TextBox 29">
            <a:extLst>
              <a:ext uri="{FF2B5EF4-FFF2-40B4-BE49-F238E27FC236}">
                <a16:creationId xmlns:a16="http://schemas.microsoft.com/office/drawing/2014/main" id="{8692EBB3-F41E-0990-706B-F55653271FDD}"/>
              </a:ext>
            </a:extLst>
          </p:cNvPr>
          <p:cNvSpPr txBox="1"/>
          <p:nvPr/>
        </p:nvSpPr>
        <p:spPr>
          <a:xfrm>
            <a:off x="1304595" y="44296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0" name="Rectangle 9">
            <a:extLst>
              <a:ext uri="{FF2B5EF4-FFF2-40B4-BE49-F238E27FC236}">
                <a16:creationId xmlns:a16="http://schemas.microsoft.com/office/drawing/2014/main" id="{B24476D7-B25C-E3AC-8AE7-AC94196E345D}"/>
              </a:ext>
            </a:extLst>
          </p:cNvPr>
          <p:cNvSpPr/>
          <p:nvPr/>
        </p:nvSpPr>
        <p:spPr>
          <a:xfrm>
            <a:off x="2571671"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940988"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1" name="TextBox 30">
            <a:extLst>
              <a:ext uri="{FF2B5EF4-FFF2-40B4-BE49-F238E27FC236}">
                <a16:creationId xmlns:a16="http://schemas.microsoft.com/office/drawing/2014/main" id="{9E7D3C17-DC04-6F20-C89E-C4ECADF7B660}"/>
              </a:ext>
            </a:extLst>
          </p:cNvPr>
          <p:cNvSpPr txBox="1"/>
          <p:nvPr/>
        </p:nvSpPr>
        <p:spPr>
          <a:xfrm>
            <a:off x="3940988" y="4429646"/>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2" name="Rectangle 11">
            <a:extLst>
              <a:ext uri="{FF2B5EF4-FFF2-40B4-BE49-F238E27FC236}">
                <a16:creationId xmlns:a16="http://schemas.microsoft.com/office/drawing/2014/main" id="{1CE195D5-09F8-8E16-FC2A-2A9F66D8201B}"/>
              </a:ext>
            </a:extLst>
          </p:cNvPr>
          <p:cNvSpPr/>
          <p:nvPr/>
        </p:nvSpPr>
        <p:spPr>
          <a:xfrm>
            <a:off x="5320472"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710120"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2" name="TextBox 31">
            <a:extLst>
              <a:ext uri="{FF2B5EF4-FFF2-40B4-BE49-F238E27FC236}">
                <a16:creationId xmlns:a16="http://schemas.microsoft.com/office/drawing/2014/main" id="{4A09A270-CE75-7B97-4AAC-D9FDEDF35AC5}"/>
              </a:ext>
            </a:extLst>
          </p:cNvPr>
          <p:cNvSpPr txBox="1"/>
          <p:nvPr/>
        </p:nvSpPr>
        <p:spPr>
          <a:xfrm>
            <a:off x="6842231" y="4429646"/>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5" name="Content Placeholder 2">
            <a:extLst>
              <a:ext uri="{FF2B5EF4-FFF2-40B4-BE49-F238E27FC236}">
                <a16:creationId xmlns:a16="http://schemas.microsoft.com/office/drawing/2014/main" id="{B5E8C709-8616-3E11-13E2-EED684E97468}"/>
              </a:ext>
            </a:extLst>
          </p:cNvPr>
          <p:cNvSpPr txBox="1">
            <a:spLocks/>
          </p:cNvSpPr>
          <p:nvPr/>
        </p:nvSpPr>
        <p:spPr>
          <a:xfrm>
            <a:off x="10198401" y="2325193"/>
            <a:ext cx="7342212"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Incentives: </a:t>
            </a:r>
            <a:r>
              <a:rPr lang="en-US" sz="3000" dirty="0">
                <a:latin typeface="BentonSans Book"/>
                <a:ea typeface="Malgun Gothic"/>
              </a:rPr>
              <a:t>We are very loss adverse.</a:t>
            </a:r>
            <a:endParaRPr lang="en-US" sz="3000" dirty="0">
              <a:ea typeface="Malgun Gothic"/>
            </a:endParaRPr>
          </a:p>
          <a:p>
            <a:pPr marL="0" indent="0">
              <a:lnSpc>
                <a:spcPct val="150000"/>
              </a:lnSpc>
              <a:spcAft>
                <a:spcPts val="0"/>
              </a:spcAft>
              <a:buNone/>
            </a:pPr>
            <a:endParaRPr lang="en-US" sz="3000" dirty="0">
              <a:solidFill>
                <a:srgbClr val="50768A"/>
              </a:solidFill>
              <a:latin typeface="Malgun Gothic"/>
              <a:ea typeface="Malgun Gothic"/>
            </a:endParaRPr>
          </a:p>
        </p:txBody>
      </p:sp>
      <p:sp>
        <p:nvSpPr>
          <p:cNvPr id="15" name="Rectangle 14">
            <a:extLst>
              <a:ext uri="{FF2B5EF4-FFF2-40B4-BE49-F238E27FC236}">
                <a16:creationId xmlns:a16="http://schemas.microsoft.com/office/drawing/2014/main" id="{A42BEDFE-BABD-B2F2-8E83-C98374979EC1}"/>
              </a:ext>
            </a:extLst>
          </p:cNvPr>
          <p:cNvSpPr/>
          <p:nvPr/>
        </p:nvSpPr>
        <p:spPr>
          <a:xfrm>
            <a:off x="10198400"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2" name="TextBox 41">
            <a:extLst>
              <a:ext uri="{FF2B5EF4-FFF2-40B4-BE49-F238E27FC236}">
                <a16:creationId xmlns:a16="http://schemas.microsoft.com/office/drawing/2014/main" id="{69221364-FF06-62FB-9E64-3B99446C8F50}"/>
              </a:ext>
            </a:extLst>
          </p:cNvPr>
          <p:cNvSpPr txBox="1"/>
          <p:nvPr/>
        </p:nvSpPr>
        <p:spPr>
          <a:xfrm>
            <a:off x="10397424" y="441688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6" name="Rectangle 15">
            <a:extLst>
              <a:ext uri="{FF2B5EF4-FFF2-40B4-BE49-F238E27FC236}">
                <a16:creationId xmlns:a16="http://schemas.microsoft.com/office/drawing/2014/main" id="{7AF56B88-C41C-A06F-1920-C59225ECF948}"/>
              </a:ext>
            </a:extLst>
          </p:cNvPr>
          <p:cNvSpPr/>
          <p:nvPr/>
        </p:nvSpPr>
        <p:spPr>
          <a:xfrm>
            <a:off x="11577882"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1A6145C0-1BE6-E55E-CBC9-98C31E763664}"/>
              </a:ext>
            </a:extLst>
          </p:cNvPr>
          <p:cNvSpPr/>
          <p:nvPr/>
        </p:nvSpPr>
        <p:spPr>
          <a:xfrm>
            <a:off x="12957365"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0" name="TextBox 39">
            <a:extLst>
              <a:ext uri="{FF2B5EF4-FFF2-40B4-BE49-F238E27FC236}">
                <a16:creationId xmlns:a16="http://schemas.microsoft.com/office/drawing/2014/main" id="{140566E5-8DB8-55EB-B1F7-B3624BE20F01}"/>
              </a:ext>
            </a:extLst>
          </p:cNvPr>
          <p:cNvSpPr txBox="1"/>
          <p:nvPr/>
        </p:nvSpPr>
        <p:spPr>
          <a:xfrm>
            <a:off x="12957365" y="4380857"/>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8" name="Rectangle 17">
            <a:extLst>
              <a:ext uri="{FF2B5EF4-FFF2-40B4-BE49-F238E27FC236}">
                <a16:creationId xmlns:a16="http://schemas.microsoft.com/office/drawing/2014/main" id="{013339D2-6D4F-8497-DFAE-FBB69116BBD2}"/>
              </a:ext>
            </a:extLst>
          </p:cNvPr>
          <p:cNvSpPr/>
          <p:nvPr/>
        </p:nvSpPr>
        <p:spPr>
          <a:xfrm>
            <a:off x="14336847"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866D0751-78C2-261E-5CBF-F5CB67B54AB1}"/>
              </a:ext>
            </a:extLst>
          </p:cNvPr>
          <p:cNvSpPr/>
          <p:nvPr/>
        </p:nvSpPr>
        <p:spPr>
          <a:xfrm>
            <a:off x="15716331"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6" name="TextBox 35">
            <a:extLst>
              <a:ext uri="{FF2B5EF4-FFF2-40B4-BE49-F238E27FC236}">
                <a16:creationId xmlns:a16="http://schemas.microsoft.com/office/drawing/2014/main" id="{9805C0BD-B0A5-1432-7CB3-B4964A5A5632}"/>
              </a:ext>
            </a:extLst>
          </p:cNvPr>
          <p:cNvSpPr txBox="1"/>
          <p:nvPr/>
        </p:nvSpPr>
        <p:spPr>
          <a:xfrm>
            <a:off x="15746204" y="441681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7" name="Content Placeholder 2">
            <a:extLst>
              <a:ext uri="{FF2B5EF4-FFF2-40B4-BE49-F238E27FC236}">
                <a16:creationId xmlns:a16="http://schemas.microsoft.com/office/drawing/2014/main" id="{2439D49E-9D09-B2FF-F1B7-656A28C4C9F4}"/>
              </a:ext>
            </a:extLst>
          </p:cNvPr>
          <p:cNvSpPr txBox="1">
            <a:spLocks/>
          </p:cNvSpPr>
          <p:nvPr/>
        </p:nvSpPr>
        <p:spPr>
          <a:xfrm>
            <a:off x="1068251" y="6146389"/>
            <a:ext cx="8075751"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Norms: </a:t>
            </a:r>
            <a:r>
              <a:rPr lang="en-US" sz="3000" dirty="0">
                <a:latin typeface="BentonSans Book"/>
                <a:ea typeface="Malgun Gothic"/>
              </a:rPr>
              <a:t>We are strongly impacted by our perception of what others are doing. </a:t>
            </a:r>
          </a:p>
        </p:txBody>
      </p:sp>
      <p:sp>
        <p:nvSpPr>
          <p:cNvPr id="20" name="Rectangle 19">
            <a:extLst>
              <a:ext uri="{FF2B5EF4-FFF2-40B4-BE49-F238E27FC236}">
                <a16:creationId xmlns:a16="http://schemas.microsoft.com/office/drawing/2014/main" id="{0BB115CD-8078-28C2-B8B3-01A750C15163}"/>
              </a:ext>
            </a:extLst>
          </p:cNvPr>
          <p:cNvSpPr/>
          <p:nvPr/>
        </p:nvSpPr>
        <p:spPr>
          <a:xfrm>
            <a:off x="130739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3" name="TextBox 32">
            <a:extLst>
              <a:ext uri="{FF2B5EF4-FFF2-40B4-BE49-F238E27FC236}">
                <a16:creationId xmlns:a16="http://schemas.microsoft.com/office/drawing/2014/main" id="{ADCD70D8-CDCA-A865-6350-C4AFC428E47E}"/>
              </a:ext>
            </a:extLst>
          </p:cNvPr>
          <p:cNvSpPr txBox="1"/>
          <p:nvPr/>
        </p:nvSpPr>
        <p:spPr>
          <a:xfrm>
            <a:off x="1415991" y="818292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1" name="Rectangle 20">
            <a:extLst>
              <a:ext uri="{FF2B5EF4-FFF2-40B4-BE49-F238E27FC236}">
                <a16:creationId xmlns:a16="http://schemas.microsoft.com/office/drawing/2014/main" id="{0592FFB1-FA34-C5A1-A12E-2F433959CE98}"/>
              </a:ext>
            </a:extLst>
          </p:cNvPr>
          <p:cNvSpPr/>
          <p:nvPr/>
        </p:nvSpPr>
        <p:spPr>
          <a:xfrm>
            <a:off x="2689055"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2</a:t>
            </a:r>
          </a:p>
        </p:txBody>
      </p:sp>
      <p:sp>
        <p:nvSpPr>
          <p:cNvPr id="22" name="Rectangle 21">
            <a:extLst>
              <a:ext uri="{FF2B5EF4-FFF2-40B4-BE49-F238E27FC236}">
                <a16:creationId xmlns:a16="http://schemas.microsoft.com/office/drawing/2014/main" id="{D98E99D6-BCD1-285F-ED30-014CAB4D28BF}"/>
              </a:ext>
            </a:extLst>
          </p:cNvPr>
          <p:cNvSpPr/>
          <p:nvPr/>
        </p:nvSpPr>
        <p:spPr>
          <a:xfrm>
            <a:off x="406884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4" name="TextBox 33">
            <a:extLst>
              <a:ext uri="{FF2B5EF4-FFF2-40B4-BE49-F238E27FC236}">
                <a16:creationId xmlns:a16="http://schemas.microsoft.com/office/drawing/2014/main" id="{0EF13E93-5287-D3F2-7A16-308C57EB9F35}"/>
              </a:ext>
            </a:extLst>
          </p:cNvPr>
          <p:cNvSpPr txBox="1"/>
          <p:nvPr/>
        </p:nvSpPr>
        <p:spPr>
          <a:xfrm>
            <a:off x="4068251" y="8182928"/>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3" name="Rectangle 22">
            <a:extLst>
              <a:ext uri="{FF2B5EF4-FFF2-40B4-BE49-F238E27FC236}">
                <a16:creationId xmlns:a16="http://schemas.microsoft.com/office/drawing/2014/main" id="{0081A0FE-7454-9B34-697D-B2426C1F08B2}"/>
              </a:ext>
            </a:extLst>
          </p:cNvPr>
          <p:cNvSpPr/>
          <p:nvPr/>
        </p:nvSpPr>
        <p:spPr>
          <a:xfrm>
            <a:off x="5448641"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4" name="Rectangle 23">
            <a:extLst>
              <a:ext uri="{FF2B5EF4-FFF2-40B4-BE49-F238E27FC236}">
                <a16:creationId xmlns:a16="http://schemas.microsoft.com/office/drawing/2014/main" id="{7510DCFE-1CD2-9F99-DC2F-C66C97788DCE}"/>
              </a:ext>
            </a:extLst>
          </p:cNvPr>
          <p:cNvSpPr/>
          <p:nvPr/>
        </p:nvSpPr>
        <p:spPr>
          <a:xfrm>
            <a:off x="684783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5" name="TextBox 34">
            <a:extLst>
              <a:ext uri="{FF2B5EF4-FFF2-40B4-BE49-F238E27FC236}">
                <a16:creationId xmlns:a16="http://schemas.microsoft.com/office/drawing/2014/main" id="{C62787CE-3883-CED9-80A4-CEC7B98B46B4}"/>
              </a:ext>
            </a:extLst>
          </p:cNvPr>
          <p:cNvSpPr txBox="1"/>
          <p:nvPr/>
        </p:nvSpPr>
        <p:spPr>
          <a:xfrm>
            <a:off x="6847832" y="8176494"/>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8" name="Content Placeholder 2">
            <a:extLst>
              <a:ext uri="{FF2B5EF4-FFF2-40B4-BE49-F238E27FC236}">
                <a16:creationId xmlns:a16="http://schemas.microsoft.com/office/drawing/2014/main" id="{29210531-3614-67D0-2BDE-369B2288E465}"/>
              </a:ext>
            </a:extLst>
          </p:cNvPr>
          <p:cNvSpPr txBox="1">
            <a:spLocks/>
          </p:cNvSpPr>
          <p:nvPr/>
        </p:nvSpPr>
        <p:spPr>
          <a:xfrm>
            <a:off x="10198400" y="6146387"/>
            <a:ext cx="7342212"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Defaults: </a:t>
            </a:r>
            <a:r>
              <a:rPr lang="en-US" sz="3000" dirty="0">
                <a:solidFill>
                  <a:srgbClr val="000000"/>
                </a:solidFill>
                <a:latin typeface="BentonSans Book"/>
                <a:ea typeface="Malgun Gothic"/>
              </a:rPr>
              <a:t>We go with the flow and tend not to change preset options given. </a:t>
            </a:r>
          </a:p>
        </p:txBody>
      </p:sp>
      <p:sp>
        <p:nvSpPr>
          <p:cNvPr id="25" name="Rectangle 24">
            <a:extLst>
              <a:ext uri="{FF2B5EF4-FFF2-40B4-BE49-F238E27FC236}">
                <a16:creationId xmlns:a16="http://schemas.microsoft.com/office/drawing/2014/main" id="{08196B72-740A-B68F-0A19-F86B3B55FCAC}"/>
              </a:ext>
            </a:extLst>
          </p:cNvPr>
          <p:cNvSpPr/>
          <p:nvPr/>
        </p:nvSpPr>
        <p:spPr>
          <a:xfrm>
            <a:off x="10198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3" name="TextBox 42">
            <a:extLst>
              <a:ext uri="{FF2B5EF4-FFF2-40B4-BE49-F238E27FC236}">
                <a16:creationId xmlns:a16="http://schemas.microsoft.com/office/drawing/2014/main" id="{83CD1C6B-B51F-F29D-6B59-D1E7D3D24D74}"/>
              </a:ext>
            </a:extLst>
          </p:cNvPr>
          <p:cNvSpPr txBox="1"/>
          <p:nvPr/>
        </p:nvSpPr>
        <p:spPr>
          <a:xfrm>
            <a:off x="10306085" y="8176494"/>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6" name="Rectangle 25">
            <a:extLst>
              <a:ext uri="{FF2B5EF4-FFF2-40B4-BE49-F238E27FC236}">
                <a16:creationId xmlns:a16="http://schemas.microsoft.com/office/drawing/2014/main" id="{A89D3234-46CA-89D3-1B27-77937D688681}"/>
              </a:ext>
            </a:extLst>
          </p:cNvPr>
          <p:cNvSpPr/>
          <p:nvPr/>
        </p:nvSpPr>
        <p:spPr>
          <a:xfrm>
            <a:off x="11577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endParaRPr lang="en-US" dirty="0">
              <a:solidFill>
                <a:schemeClr val="tx1"/>
              </a:solidFill>
              <a:cs typeface="Calibri"/>
            </a:endParaRPr>
          </a:p>
        </p:txBody>
      </p:sp>
      <p:sp>
        <p:nvSpPr>
          <p:cNvPr id="27" name="Rectangle 26">
            <a:extLst>
              <a:ext uri="{FF2B5EF4-FFF2-40B4-BE49-F238E27FC236}">
                <a16:creationId xmlns:a16="http://schemas.microsoft.com/office/drawing/2014/main" id="{22F092E4-8F03-BCFC-04EA-FD6C4769A044}"/>
              </a:ext>
            </a:extLst>
          </p:cNvPr>
          <p:cNvSpPr/>
          <p:nvPr/>
        </p:nvSpPr>
        <p:spPr>
          <a:xfrm>
            <a:off x="12977073"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1" name="TextBox 40">
            <a:extLst>
              <a:ext uri="{FF2B5EF4-FFF2-40B4-BE49-F238E27FC236}">
                <a16:creationId xmlns:a16="http://schemas.microsoft.com/office/drawing/2014/main" id="{02C07007-3588-76D4-629E-373FA9AD9815}"/>
              </a:ext>
            </a:extLst>
          </p:cNvPr>
          <p:cNvSpPr txBox="1"/>
          <p:nvPr/>
        </p:nvSpPr>
        <p:spPr>
          <a:xfrm>
            <a:off x="12967530" y="8228927"/>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8" name="Rectangle 27">
            <a:extLst>
              <a:ext uri="{FF2B5EF4-FFF2-40B4-BE49-F238E27FC236}">
                <a16:creationId xmlns:a16="http://schemas.microsoft.com/office/drawing/2014/main" id="{EF210D9D-EE4A-F100-09A9-FDD2C998285E}"/>
              </a:ext>
            </a:extLst>
          </p:cNvPr>
          <p:cNvSpPr/>
          <p:nvPr/>
        </p:nvSpPr>
        <p:spPr>
          <a:xfrm>
            <a:off x="1435655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9" name="Rectangle 28">
            <a:extLst>
              <a:ext uri="{FF2B5EF4-FFF2-40B4-BE49-F238E27FC236}">
                <a16:creationId xmlns:a16="http://schemas.microsoft.com/office/drawing/2014/main" id="{E3B56B18-94ED-6266-9729-3AD498E75F12}"/>
              </a:ext>
            </a:extLst>
          </p:cNvPr>
          <p:cNvSpPr/>
          <p:nvPr/>
        </p:nvSpPr>
        <p:spPr>
          <a:xfrm>
            <a:off x="1573603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7" name="TextBox 36">
            <a:extLst>
              <a:ext uri="{FF2B5EF4-FFF2-40B4-BE49-F238E27FC236}">
                <a16:creationId xmlns:a16="http://schemas.microsoft.com/office/drawing/2014/main" id="{3EE3A14B-8931-C542-CC3A-9C416E7E64FA}"/>
              </a:ext>
            </a:extLst>
          </p:cNvPr>
          <p:cNvSpPr txBox="1"/>
          <p:nvPr/>
        </p:nvSpPr>
        <p:spPr>
          <a:xfrm>
            <a:off x="15746204" y="8199138"/>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Tree>
    <p:extLst>
      <p:ext uri="{BB962C8B-B14F-4D97-AF65-F5344CB8AC3E}">
        <p14:creationId xmlns:p14="http://schemas.microsoft.com/office/powerpoint/2010/main" val="163209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The MINDSPACE Checklist: SPAC</a:t>
            </a: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054400" y="2399161"/>
            <a:ext cx="8249198" cy="1398131"/>
          </a:xfrm>
        </p:spPr>
        <p:txBody>
          <a:bodyPr vert="horz" lIns="137160" tIns="68580" rIns="137160" bIns="68580" rtlCol="0" anchor="t">
            <a:noAutofit/>
          </a:bodyPr>
          <a:lstStyle/>
          <a:p>
            <a:pPr marL="0" indent="0">
              <a:lnSpc>
                <a:spcPct val="150000"/>
              </a:lnSpc>
              <a:spcAft>
                <a:spcPts val="0"/>
              </a:spcAft>
              <a:buNone/>
            </a:pPr>
            <a:r>
              <a:rPr lang="en-US" sz="3000" b="1" dirty="0">
                <a:solidFill>
                  <a:srgbClr val="9A2A1B"/>
                </a:solidFill>
                <a:latin typeface="BentonSans Book"/>
                <a:ea typeface="Malgun Gothic"/>
              </a:rPr>
              <a:t>Salience: </a:t>
            </a:r>
            <a:r>
              <a:rPr lang="en-US" sz="3000" dirty="0">
                <a:latin typeface="BentonSans Book"/>
                <a:ea typeface="Malgun Gothic"/>
              </a:rPr>
              <a:t>We are drawn to information perceived to be novel and relevant. </a:t>
            </a:r>
          </a:p>
        </p:txBody>
      </p:sp>
      <p:sp>
        <p:nvSpPr>
          <p:cNvPr id="9" name="Rectangle 8">
            <a:extLst>
              <a:ext uri="{FF2B5EF4-FFF2-40B4-BE49-F238E27FC236}">
                <a16:creationId xmlns:a16="http://schemas.microsoft.com/office/drawing/2014/main" id="{32771CBB-CEA0-BFA4-1A22-675EAE2F83EA}"/>
              </a:ext>
            </a:extLst>
          </p:cNvPr>
          <p:cNvSpPr/>
          <p:nvPr/>
        </p:nvSpPr>
        <p:spPr>
          <a:xfrm>
            <a:off x="105440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0" name="TextBox 29">
            <a:extLst>
              <a:ext uri="{FF2B5EF4-FFF2-40B4-BE49-F238E27FC236}">
                <a16:creationId xmlns:a16="http://schemas.microsoft.com/office/drawing/2014/main" id="{8692EBB3-F41E-0990-706B-F55653271FDD}"/>
              </a:ext>
            </a:extLst>
          </p:cNvPr>
          <p:cNvSpPr txBox="1"/>
          <p:nvPr/>
        </p:nvSpPr>
        <p:spPr>
          <a:xfrm>
            <a:off x="1154826" y="4436790"/>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0" name="Rectangle 9">
            <a:extLst>
              <a:ext uri="{FF2B5EF4-FFF2-40B4-BE49-F238E27FC236}">
                <a16:creationId xmlns:a16="http://schemas.microsoft.com/office/drawing/2014/main" id="{B24476D7-B25C-E3AC-8AE7-AC94196E345D}"/>
              </a:ext>
            </a:extLst>
          </p:cNvPr>
          <p:cNvSpPr/>
          <p:nvPr/>
        </p:nvSpPr>
        <p:spPr>
          <a:xfrm>
            <a:off x="2434907"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815412"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1" name="TextBox 30">
            <a:extLst>
              <a:ext uri="{FF2B5EF4-FFF2-40B4-BE49-F238E27FC236}">
                <a16:creationId xmlns:a16="http://schemas.microsoft.com/office/drawing/2014/main" id="{9E7D3C17-DC04-6F20-C89E-C4ECADF7B660}"/>
              </a:ext>
            </a:extLst>
          </p:cNvPr>
          <p:cNvSpPr txBox="1"/>
          <p:nvPr/>
        </p:nvSpPr>
        <p:spPr>
          <a:xfrm>
            <a:off x="3780177" y="443115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2" name="Rectangle 11">
            <a:extLst>
              <a:ext uri="{FF2B5EF4-FFF2-40B4-BE49-F238E27FC236}">
                <a16:creationId xmlns:a16="http://schemas.microsoft.com/office/drawing/2014/main" id="{1CE195D5-09F8-8E16-FC2A-2A9F66D8201B}"/>
              </a:ext>
            </a:extLst>
          </p:cNvPr>
          <p:cNvSpPr/>
          <p:nvPr/>
        </p:nvSpPr>
        <p:spPr>
          <a:xfrm>
            <a:off x="5195921" y="393691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576426" y="3936917"/>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2" name="TextBox 31">
            <a:extLst>
              <a:ext uri="{FF2B5EF4-FFF2-40B4-BE49-F238E27FC236}">
                <a16:creationId xmlns:a16="http://schemas.microsoft.com/office/drawing/2014/main" id="{4A09A270-CE75-7B97-4AAC-D9FDEDF35AC5}"/>
              </a:ext>
            </a:extLst>
          </p:cNvPr>
          <p:cNvSpPr txBox="1"/>
          <p:nvPr/>
        </p:nvSpPr>
        <p:spPr>
          <a:xfrm>
            <a:off x="6572331" y="443115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5" name="Content Placeholder 2">
            <a:extLst>
              <a:ext uri="{FF2B5EF4-FFF2-40B4-BE49-F238E27FC236}">
                <a16:creationId xmlns:a16="http://schemas.microsoft.com/office/drawing/2014/main" id="{B5E8C709-8616-3E11-13E2-EED684E97468}"/>
              </a:ext>
            </a:extLst>
          </p:cNvPr>
          <p:cNvSpPr txBox="1">
            <a:spLocks/>
          </p:cNvSpPr>
          <p:nvPr/>
        </p:nvSpPr>
        <p:spPr>
          <a:xfrm>
            <a:off x="10049145" y="2325193"/>
            <a:ext cx="74254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Priming</a:t>
            </a:r>
            <a:r>
              <a:rPr lang="en-US" sz="3000" b="1" dirty="0">
                <a:solidFill>
                  <a:srgbClr val="9A2A1B"/>
                </a:solidFill>
                <a:ea typeface="Malgun Gothic"/>
              </a:rPr>
              <a:t>: </a:t>
            </a:r>
            <a:r>
              <a:rPr lang="en-US" sz="3000" dirty="0">
                <a:latin typeface="BentonSans Book"/>
                <a:ea typeface="Malgun Gothic"/>
              </a:rPr>
              <a:t>We are impacted subconsciously by environmental cues. </a:t>
            </a:r>
            <a:endParaRPr lang="en-US" sz="3000" dirty="0">
              <a:ea typeface="Malgun Gothic"/>
            </a:endParaRPr>
          </a:p>
          <a:p>
            <a:pPr marL="0" indent="0">
              <a:lnSpc>
                <a:spcPct val="150000"/>
              </a:lnSpc>
              <a:spcAft>
                <a:spcPts val="0"/>
              </a:spcAft>
              <a:buNone/>
            </a:pPr>
            <a:endParaRPr lang="en-US" sz="3000" dirty="0">
              <a:solidFill>
                <a:srgbClr val="50768A"/>
              </a:solidFill>
              <a:latin typeface="Malgun Gothic"/>
              <a:ea typeface="Malgun Gothic"/>
            </a:endParaRPr>
          </a:p>
        </p:txBody>
      </p:sp>
      <p:sp>
        <p:nvSpPr>
          <p:cNvPr id="15" name="Rectangle 14">
            <a:extLst>
              <a:ext uri="{FF2B5EF4-FFF2-40B4-BE49-F238E27FC236}">
                <a16:creationId xmlns:a16="http://schemas.microsoft.com/office/drawing/2014/main" id="{A42BEDFE-BABD-B2F2-8E83-C98374979EC1}"/>
              </a:ext>
            </a:extLst>
          </p:cNvPr>
          <p:cNvSpPr/>
          <p:nvPr/>
        </p:nvSpPr>
        <p:spPr>
          <a:xfrm>
            <a:off x="10198400"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2" name="TextBox 41">
            <a:extLst>
              <a:ext uri="{FF2B5EF4-FFF2-40B4-BE49-F238E27FC236}">
                <a16:creationId xmlns:a16="http://schemas.microsoft.com/office/drawing/2014/main" id="{69221364-FF06-62FB-9E64-3B99446C8F50}"/>
              </a:ext>
            </a:extLst>
          </p:cNvPr>
          <p:cNvSpPr txBox="1"/>
          <p:nvPr/>
        </p:nvSpPr>
        <p:spPr>
          <a:xfrm>
            <a:off x="10286180" y="443115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16" name="Rectangle 15">
            <a:extLst>
              <a:ext uri="{FF2B5EF4-FFF2-40B4-BE49-F238E27FC236}">
                <a16:creationId xmlns:a16="http://schemas.microsoft.com/office/drawing/2014/main" id="{7AF56B88-C41C-A06F-1920-C59225ECF948}"/>
              </a:ext>
            </a:extLst>
          </p:cNvPr>
          <p:cNvSpPr/>
          <p:nvPr/>
        </p:nvSpPr>
        <p:spPr>
          <a:xfrm>
            <a:off x="11577882"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7" name="Rectangle 16">
            <a:extLst>
              <a:ext uri="{FF2B5EF4-FFF2-40B4-BE49-F238E27FC236}">
                <a16:creationId xmlns:a16="http://schemas.microsoft.com/office/drawing/2014/main" id="{1A6145C0-1BE6-E55E-CBC9-98C31E763664}"/>
              </a:ext>
            </a:extLst>
          </p:cNvPr>
          <p:cNvSpPr/>
          <p:nvPr/>
        </p:nvSpPr>
        <p:spPr>
          <a:xfrm>
            <a:off x="12957365"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0" name="TextBox 39">
            <a:extLst>
              <a:ext uri="{FF2B5EF4-FFF2-40B4-BE49-F238E27FC236}">
                <a16:creationId xmlns:a16="http://schemas.microsoft.com/office/drawing/2014/main" id="{140566E5-8DB8-55EB-B1F7-B3624BE20F01}"/>
              </a:ext>
            </a:extLst>
          </p:cNvPr>
          <p:cNvSpPr txBox="1"/>
          <p:nvPr/>
        </p:nvSpPr>
        <p:spPr>
          <a:xfrm>
            <a:off x="12957365" y="443115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18" name="Rectangle 17">
            <a:extLst>
              <a:ext uri="{FF2B5EF4-FFF2-40B4-BE49-F238E27FC236}">
                <a16:creationId xmlns:a16="http://schemas.microsoft.com/office/drawing/2014/main" id="{013339D2-6D4F-8497-DFAE-FBB69116BBD2}"/>
              </a:ext>
            </a:extLst>
          </p:cNvPr>
          <p:cNvSpPr/>
          <p:nvPr/>
        </p:nvSpPr>
        <p:spPr>
          <a:xfrm>
            <a:off x="14336847" y="387779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866D0751-78C2-261E-5CBF-F5CB67B54AB1}"/>
              </a:ext>
            </a:extLst>
          </p:cNvPr>
          <p:cNvSpPr/>
          <p:nvPr/>
        </p:nvSpPr>
        <p:spPr>
          <a:xfrm>
            <a:off x="15716331" y="387779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6" name="TextBox 35">
            <a:extLst>
              <a:ext uri="{FF2B5EF4-FFF2-40B4-BE49-F238E27FC236}">
                <a16:creationId xmlns:a16="http://schemas.microsoft.com/office/drawing/2014/main" id="{9805C0BD-B0A5-1432-7CB3-B4964A5A5632}"/>
              </a:ext>
            </a:extLst>
          </p:cNvPr>
          <p:cNvSpPr txBox="1"/>
          <p:nvPr/>
        </p:nvSpPr>
        <p:spPr>
          <a:xfrm>
            <a:off x="15746204" y="443246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7" name="Content Placeholder 2">
            <a:extLst>
              <a:ext uri="{FF2B5EF4-FFF2-40B4-BE49-F238E27FC236}">
                <a16:creationId xmlns:a16="http://schemas.microsoft.com/office/drawing/2014/main" id="{2439D49E-9D09-B2FF-F1B7-656A28C4C9F4}"/>
              </a:ext>
            </a:extLst>
          </p:cNvPr>
          <p:cNvSpPr txBox="1">
            <a:spLocks/>
          </p:cNvSpPr>
          <p:nvPr/>
        </p:nvSpPr>
        <p:spPr>
          <a:xfrm>
            <a:off x="894803" y="6197053"/>
            <a:ext cx="82491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Affect: </a:t>
            </a:r>
            <a:r>
              <a:rPr lang="en-US" sz="3000" dirty="0">
                <a:latin typeface="BentonSans Book"/>
                <a:ea typeface="Malgun Gothic"/>
              </a:rPr>
              <a:t>We go with our gut feelings; our first emotional reaction. </a:t>
            </a:r>
          </a:p>
        </p:txBody>
      </p:sp>
      <p:sp>
        <p:nvSpPr>
          <p:cNvPr id="20" name="Rectangle 19">
            <a:extLst>
              <a:ext uri="{FF2B5EF4-FFF2-40B4-BE49-F238E27FC236}">
                <a16:creationId xmlns:a16="http://schemas.microsoft.com/office/drawing/2014/main" id="{0BB115CD-8078-28C2-B8B3-01A750C15163}"/>
              </a:ext>
            </a:extLst>
          </p:cNvPr>
          <p:cNvSpPr/>
          <p:nvPr/>
        </p:nvSpPr>
        <p:spPr>
          <a:xfrm>
            <a:off x="1054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33" name="TextBox 32">
            <a:extLst>
              <a:ext uri="{FF2B5EF4-FFF2-40B4-BE49-F238E27FC236}">
                <a16:creationId xmlns:a16="http://schemas.microsoft.com/office/drawing/2014/main" id="{ADCD70D8-CDCA-A865-6350-C4AFC428E47E}"/>
              </a:ext>
            </a:extLst>
          </p:cNvPr>
          <p:cNvSpPr txBox="1"/>
          <p:nvPr/>
        </p:nvSpPr>
        <p:spPr>
          <a:xfrm>
            <a:off x="1154826" y="824744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1" name="Rectangle 20">
            <a:extLst>
              <a:ext uri="{FF2B5EF4-FFF2-40B4-BE49-F238E27FC236}">
                <a16:creationId xmlns:a16="http://schemas.microsoft.com/office/drawing/2014/main" id="{0592FFB1-FA34-C5A1-A12E-2F433959CE98}"/>
              </a:ext>
            </a:extLst>
          </p:cNvPr>
          <p:cNvSpPr/>
          <p:nvPr/>
        </p:nvSpPr>
        <p:spPr>
          <a:xfrm>
            <a:off x="2433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2</a:t>
            </a:r>
          </a:p>
        </p:txBody>
      </p:sp>
      <p:sp>
        <p:nvSpPr>
          <p:cNvPr id="22" name="Rectangle 21">
            <a:extLst>
              <a:ext uri="{FF2B5EF4-FFF2-40B4-BE49-F238E27FC236}">
                <a16:creationId xmlns:a16="http://schemas.microsoft.com/office/drawing/2014/main" id="{D98E99D6-BCD1-285F-ED30-014CAB4D28BF}"/>
              </a:ext>
            </a:extLst>
          </p:cNvPr>
          <p:cNvSpPr/>
          <p:nvPr/>
        </p:nvSpPr>
        <p:spPr>
          <a:xfrm>
            <a:off x="3813365"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34" name="TextBox 33">
            <a:extLst>
              <a:ext uri="{FF2B5EF4-FFF2-40B4-BE49-F238E27FC236}">
                <a16:creationId xmlns:a16="http://schemas.microsoft.com/office/drawing/2014/main" id="{0EF13E93-5287-D3F2-7A16-308C57EB9F35}"/>
              </a:ext>
            </a:extLst>
          </p:cNvPr>
          <p:cNvSpPr txBox="1"/>
          <p:nvPr/>
        </p:nvSpPr>
        <p:spPr>
          <a:xfrm>
            <a:off x="3750224" y="820566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3" name="Rectangle 22">
            <a:extLst>
              <a:ext uri="{FF2B5EF4-FFF2-40B4-BE49-F238E27FC236}">
                <a16:creationId xmlns:a16="http://schemas.microsoft.com/office/drawing/2014/main" id="{0081A0FE-7454-9B34-697D-B2426C1F08B2}"/>
              </a:ext>
            </a:extLst>
          </p:cNvPr>
          <p:cNvSpPr/>
          <p:nvPr/>
        </p:nvSpPr>
        <p:spPr>
          <a:xfrm>
            <a:off x="5192849"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4" name="Rectangle 23">
            <a:extLst>
              <a:ext uri="{FF2B5EF4-FFF2-40B4-BE49-F238E27FC236}">
                <a16:creationId xmlns:a16="http://schemas.microsoft.com/office/drawing/2014/main" id="{7510DCFE-1CD2-9F99-DC2F-C66C97788DCE}"/>
              </a:ext>
            </a:extLst>
          </p:cNvPr>
          <p:cNvSpPr/>
          <p:nvPr/>
        </p:nvSpPr>
        <p:spPr>
          <a:xfrm>
            <a:off x="6572331"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5" name="TextBox 34">
            <a:extLst>
              <a:ext uri="{FF2B5EF4-FFF2-40B4-BE49-F238E27FC236}">
                <a16:creationId xmlns:a16="http://schemas.microsoft.com/office/drawing/2014/main" id="{C62787CE-3883-CED9-80A4-CEC7B98B46B4}"/>
              </a:ext>
            </a:extLst>
          </p:cNvPr>
          <p:cNvSpPr txBox="1"/>
          <p:nvPr/>
        </p:nvSpPr>
        <p:spPr>
          <a:xfrm>
            <a:off x="6582497" y="824101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8" name="Content Placeholder 2">
            <a:extLst>
              <a:ext uri="{FF2B5EF4-FFF2-40B4-BE49-F238E27FC236}">
                <a16:creationId xmlns:a16="http://schemas.microsoft.com/office/drawing/2014/main" id="{29210531-3614-67D0-2BDE-369B2288E465}"/>
              </a:ext>
            </a:extLst>
          </p:cNvPr>
          <p:cNvSpPr txBox="1">
            <a:spLocks/>
          </p:cNvSpPr>
          <p:nvPr/>
        </p:nvSpPr>
        <p:spPr>
          <a:xfrm>
            <a:off x="10049145" y="6066716"/>
            <a:ext cx="7425498" cy="1398131"/>
          </a:xfrm>
          <a:prstGeom prst="rect">
            <a:avLst/>
          </a:prstGeom>
        </p:spPr>
        <p:txBody>
          <a:bodyPr vert="horz" lIns="137160" tIns="68580" rIns="137160" bIns="68580" rtlCol="0" anchor="t">
            <a:no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Arial" panose="020B0604020202020204" pitchFamily="34" charset="0"/>
              <a:buChar char="•"/>
              <a:tabLst/>
              <a:defRPr sz="2400" kern="1200">
                <a:solidFill>
                  <a:schemeClr val="tx1"/>
                </a:solidFill>
                <a:latin typeface="BentonSans Book" panose="02000503000000020004" pitchFamily="50" charset="0"/>
                <a:ea typeface="+mn-ea"/>
                <a:cs typeface="Arial"/>
              </a:defRPr>
            </a:lvl1pPr>
            <a:lvl2pPr marL="6858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2pPr>
            <a:lvl3pPr marL="11430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3pPr>
            <a:lvl4pPr marL="16002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4pPr>
            <a:lvl5pPr marL="2057400" indent="-228600" algn="l" defTabSz="914400" rtl="0" eaLnBrk="1" latinLnBrk="0" hangingPunct="1">
              <a:lnSpc>
                <a:spcPct val="100000"/>
              </a:lnSpc>
              <a:spcBef>
                <a:spcPts val="500"/>
              </a:spcBef>
              <a:buFont typeface="Arial" panose="020B0604020202020204" pitchFamily="34" charset="0"/>
              <a:buChar char="•"/>
              <a:defRPr sz="2133" kern="1200">
                <a:solidFill>
                  <a:srgbClr val="40404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0"/>
              </a:spcAft>
              <a:buNone/>
            </a:pPr>
            <a:r>
              <a:rPr lang="en-US" sz="3000" b="1" dirty="0">
                <a:solidFill>
                  <a:srgbClr val="9A2A1B"/>
                </a:solidFill>
                <a:latin typeface="BentonSans Book"/>
                <a:ea typeface="Malgun Gothic"/>
              </a:rPr>
              <a:t>Commitments: </a:t>
            </a:r>
            <a:r>
              <a:rPr lang="en-US" sz="3000" dirty="0">
                <a:solidFill>
                  <a:srgbClr val="000000"/>
                </a:solidFill>
                <a:latin typeface="BentonSans Book"/>
                <a:ea typeface="Malgun Gothic"/>
              </a:rPr>
              <a:t>We seek to follow through on our public promises.</a:t>
            </a:r>
          </a:p>
        </p:txBody>
      </p:sp>
      <p:sp>
        <p:nvSpPr>
          <p:cNvPr id="25" name="Rectangle 24">
            <a:extLst>
              <a:ext uri="{FF2B5EF4-FFF2-40B4-BE49-F238E27FC236}">
                <a16:creationId xmlns:a16="http://schemas.microsoft.com/office/drawing/2014/main" id="{08196B72-740A-B68F-0A19-F86B3B55FCAC}"/>
              </a:ext>
            </a:extLst>
          </p:cNvPr>
          <p:cNvSpPr/>
          <p:nvPr/>
        </p:nvSpPr>
        <p:spPr>
          <a:xfrm>
            <a:off x="10198400"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43" name="TextBox 42">
            <a:extLst>
              <a:ext uri="{FF2B5EF4-FFF2-40B4-BE49-F238E27FC236}">
                <a16:creationId xmlns:a16="http://schemas.microsoft.com/office/drawing/2014/main" id="{83CD1C6B-B51F-F29D-6B59-D1E7D3D24D74}"/>
              </a:ext>
            </a:extLst>
          </p:cNvPr>
          <p:cNvSpPr txBox="1"/>
          <p:nvPr/>
        </p:nvSpPr>
        <p:spPr>
          <a:xfrm>
            <a:off x="10198400" y="8205669"/>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26" name="Rectangle 25">
            <a:extLst>
              <a:ext uri="{FF2B5EF4-FFF2-40B4-BE49-F238E27FC236}">
                <a16:creationId xmlns:a16="http://schemas.microsoft.com/office/drawing/2014/main" id="{A89D3234-46CA-89D3-1B27-77937D688681}"/>
              </a:ext>
            </a:extLst>
          </p:cNvPr>
          <p:cNvSpPr/>
          <p:nvPr/>
        </p:nvSpPr>
        <p:spPr>
          <a:xfrm>
            <a:off x="11577882"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endParaRPr lang="en-US" dirty="0">
              <a:solidFill>
                <a:schemeClr val="tx1"/>
              </a:solidFill>
              <a:cs typeface="Calibri"/>
            </a:endParaRPr>
          </a:p>
        </p:txBody>
      </p:sp>
      <p:sp>
        <p:nvSpPr>
          <p:cNvPr id="27" name="Rectangle 26">
            <a:extLst>
              <a:ext uri="{FF2B5EF4-FFF2-40B4-BE49-F238E27FC236}">
                <a16:creationId xmlns:a16="http://schemas.microsoft.com/office/drawing/2014/main" id="{22F092E4-8F03-BCFC-04EA-FD6C4769A044}"/>
              </a:ext>
            </a:extLst>
          </p:cNvPr>
          <p:cNvSpPr/>
          <p:nvPr/>
        </p:nvSpPr>
        <p:spPr>
          <a:xfrm>
            <a:off x="12977073" y="7681229"/>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cs typeface="Calibri"/>
              </a:rPr>
              <a:t>3</a:t>
            </a:r>
          </a:p>
        </p:txBody>
      </p:sp>
      <p:sp>
        <p:nvSpPr>
          <p:cNvPr id="41" name="TextBox 40">
            <a:extLst>
              <a:ext uri="{FF2B5EF4-FFF2-40B4-BE49-F238E27FC236}">
                <a16:creationId xmlns:a16="http://schemas.microsoft.com/office/drawing/2014/main" id="{02C07007-3588-76D4-629E-373FA9AD9815}"/>
              </a:ext>
            </a:extLst>
          </p:cNvPr>
          <p:cNvSpPr txBox="1"/>
          <p:nvPr/>
        </p:nvSpPr>
        <p:spPr>
          <a:xfrm>
            <a:off x="12977073" y="8205669"/>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28" name="Rectangle 27">
            <a:extLst>
              <a:ext uri="{FF2B5EF4-FFF2-40B4-BE49-F238E27FC236}">
                <a16:creationId xmlns:a16="http://schemas.microsoft.com/office/drawing/2014/main" id="{EF210D9D-EE4A-F100-09A9-FDD2C998285E}"/>
              </a:ext>
            </a:extLst>
          </p:cNvPr>
          <p:cNvSpPr/>
          <p:nvPr/>
        </p:nvSpPr>
        <p:spPr>
          <a:xfrm>
            <a:off x="14356556"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29" name="Rectangle 28">
            <a:extLst>
              <a:ext uri="{FF2B5EF4-FFF2-40B4-BE49-F238E27FC236}">
                <a16:creationId xmlns:a16="http://schemas.microsoft.com/office/drawing/2014/main" id="{E3B56B18-94ED-6266-9729-3AD498E75F12}"/>
              </a:ext>
            </a:extLst>
          </p:cNvPr>
          <p:cNvSpPr/>
          <p:nvPr/>
        </p:nvSpPr>
        <p:spPr>
          <a:xfrm>
            <a:off x="15736038" y="768122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7" name="TextBox 36">
            <a:extLst>
              <a:ext uri="{FF2B5EF4-FFF2-40B4-BE49-F238E27FC236}">
                <a16:creationId xmlns:a16="http://schemas.microsoft.com/office/drawing/2014/main" id="{3EE3A14B-8931-C542-CC3A-9C416E7E64FA}"/>
              </a:ext>
            </a:extLst>
          </p:cNvPr>
          <p:cNvSpPr txBox="1"/>
          <p:nvPr/>
        </p:nvSpPr>
        <p:spPr>
          <a:xfrm>
            <a:off x="15746204" y="8119625"/>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Tree>
    <p:extLst>
      <p:ext uri="{BB962C8B-B14F-4D97-AF65-F5344CB8AC3E}">
        <p14:creationId xmlns:p14="http://schemas.microsoft.com/office/powerpoint/2010/main" val="2729066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953ED-4D34-74DF-D23B-FADC67418C81}"/>
              </a:ext>
            </a:extLst>
          </p:cNvPr>
          <p:cNvSpPr>
            <a:spLocks noGrp="1"/>
          </p:cNvSpPr>
          <p:nvPr>
            <p:ph type="ctrTitle"/>
          </p:nvPr>
        </p:nvSpPr>
        <p:spPr>
          <a:xfrm>
            <a:off x="1056290" y="585406"/>
            <a:ext cx="16008782" cy="1398131"/>
          </a:xfrm>
        </p:spPr>
        <p:txBody>
          <a:bodyPr/>
          <a:lstStyle/>
          <a:p>
            <a:r>
              <a:rPr lang="en-US" dirty="0">
                <a:latin typeface="Calibri" panose="020F0502020204030204" pitchFamily="34" charset="0"/>
                <a:ea typeface="Calibri"/>
                <a:cs typeface="Calibri" panose="020F0502020204030204" pitchFamily="34" charset="0"/>
              </a:rPr>
              <a:t>The MINDSPACE Checklist: E &amp; Scores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4309F2-3899-A06E-9D1D-0915120FF1C1}"/>
              </a:ext>
            </a:extLst>
          </p:cNvPr>
          <p:cNvSpPr>
            <a:spLocks noGrp="1"/>
          </p:cNvSpPr>
          <p:nvPr>
            <p:ph idx="1"/>
          </p:nvPr>
        </p:nvSpPr>
        <p:spPr>
          <a:xfrm>
            <a:off x="1159220" y="2639562"/>
            <a:ext cx="8089599" cy="890703"/>
          </a:xfrm>
        </p:spPr>
        <p:txBody>
          <a:bodyPr vert="horz" lIns="137160" tIns="68580" rIns="137160" bIns="68580" rtlCol="0" anchor="t">
            <a:noAutofit/>
          </a:bodyPr>
          <a:lstStyle/>
          <a:p>
            <a:pPr marL="0" indent="0">
              <a:lnSpc>
                <a:spcPct val="150000"/>
              </a:lnSpc>
              <a:spcAft>
                <a:spcPts val="0"/>
              </a:spcAft>
              <a:buNone/>
            </a:pPr>
            <a:r>
              <a:rPr lang="en-US" sz="3000" b="1" dirty="0">
                <a:solidFill>
                  <a:srgbClr val="9A2A1B"/>
                </a:solidFill>
                <a:latin typeface="BentonSans Book"/>
                <a:ea typeface="Malgun Gothic"/>
              </a:rPr>
              <a:t>Ego: </a:t>
            </a:r>
            <a:r>
              <a:rPr lang="en-US" sz="3000" dirty="0">
                <a:latin typeface="BentonSans Book"/>
                <a:ea typeface="Malgun Gothic"/>
              </a:rPr>
              <a:t>We want to feel good about ourselves. </a:t>
            </a:r>
          </a:p>
        </p:txBody>
      </p:sp>
      <p:sp>
        <p:nvSpPr>
          <p:cNvPr id="9" name="Rectangle 8">
            <a:extLst>
              <a:ext uri="{FF2B5EF4-FFF2-40B4-BE49-F238E27FC236}">
                <a16:creationId xmlns:a16="http://schemas.microsoft.com/office/drawing/2014/main" id="{32771CBB-CEA0-BFA4-1A22-675EAE2F83EA}"/>
              </a:ext>
            </a:extLst>
          </p:cNvPr>
          <p:cNvSpPr/>
          <p:nvPr/>
        </p:nvSpPr>
        <p:spPr>
          <a:xfrm>
            <a:off x="1159220" y="367070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1</a:t>
            </a:r>
          </a:p>
        </p:txBody>
      </p:sp>
      <p:sp>
        <p:nvSpPr>
          <p:cNvPr id="10" name="Rectangle 9">
            <a:extLst>
              <a:ext uri="{FF2B5EF4-FFF2-40B4-BE49-F238E27FC236}">
                <a16:creationId xmlns:a16="http://schemas.microsoft.com/office/drawing/2014/main" id="{B24476D7-B25C-E3AC-8AE7-AC94196E345D}"/>
              </a:ext>
            </a:extLst>
          </p:cNvPr>
          <p:cNvSpPr/>
          <p:nvPr/>
        </p:nvSpPr>
        <p:spPr>
          <a:xfrm>
            <a:off x="2539725" y="367070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DFE73011-3194-F5EF-1D56-93634F3A208E}"/>
              </a:ext>
            </a:extLst>
          </p:cNvPr>
          <p:cNvSpPr/>
          <p:nvPr/>
        </p:nvSpPr>
        <p:spPr>
          <a:xfrm>
            <a:off x="3920231" y="367070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3</a:t>
            </a:r>
            <a:endParaRPr lang="en-US" dirty="0">
              <a:solidFill>
                <a:schemeClr val="tx1"/>
              </a:solidFill>
              <a:cs typeface="Calibri"/>
            </a:endParaRPr>
          </a:p>
        </p:txBody>
      </p:sp>
      <p:sp>
        <p:nvSpPr>
          <p:cNvPr id="12" name="Rectangle 11">
            <a:extLst>
              <a:ext uri="{FF2B5EF4-FFF2-40B4-BE49-F238E27FC236}">
                <a16:creationId xmlns:a16="http://schemas.microsoft.com/office/drawing/2014/main" id="{1CE195D5-09F8-8E16-FC2A-2A9F66D8201B}"/>
              </a:ext>
            </a:extLst>
          </p:cNvPr>
          <p:cNvSpPr/>
          <p:nvPr/>
        </p:nvSpPr>
        <p:spPr>
          <a:xfrm>
            <a:off x="5300739" y="3670708"/>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4</a:t>
            </a:r>
            <a:endParaRPr lang="en-US" dirty="0">
              <a:solidFill>
                <a:schemeClr val="tx1"/>
              </a:solidFill>
              <a:cs typeface="Calibri"/>
            </a:endParaRPr>
          </a:p>
        </p:txBody>
      </p:sp>
      <p:sp>
        <p:nvSpPr>
          <p:cNvPr id="13" name="Rectangle 12">
            <a:extLst>
              <a:ext uri="{FF2B5EF4-FFF2-40B4-BE49-F238E27FC236}">
                <a16:creationId xmlns:a16="http://schemas.microsoft.com/office/drawing/2014/main" id="{3D7AEC47-3990-E181-18BD-BD1BBC4F6279}"/>
              </a:ext>
            </a:extLst>
          </p:cNvPr>
          <p:cNvSpPr/>
          <p:nvPr/>
        </p:nvSpPr>
        <p:spPr>
          <a:xfrm>
            <a:off x="6681245" y="3670706"/>
            <a:ext cx="1389648" cy="438398"/>
          </a:xfrm>
          <a:prstGeom prst="rect">
            <a:avLst/>
          </a:prstGeom>
          <a:solidFill>
            <a:srgbClr val="66435A">
              <a:alpha val="30000"/>
            </a:srgbClr>
          </a:solidFill>
          <a:ln w="6350">
            <a:solidFill>
              <a:srgbClr val="66435A"/>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5</a:t>
            </a:r>
            <a:endParaRPr lang="en-US" dirty="0">
              <a:solidFill>
                <a:schemeClr val="tx1"/>
              </a:solidFill>
              <a:cs typeface="Calibri"/>
            </a:endParaRPr>
          </a:p>
        </p:txBody>
      </p:sp>
      <p:sp>
        <p:nvSpPr>
          <p:cNvPr id="30" name="TextBox 29">
            <a:extLst>
              <a:ext uri="{FF2B5EF4-FFF2-40B4-BE49-F238E27FC236}">
                <a16:creationId xmlns:a16="http://schemas.microsoft.com/office/drawing/2014/main" id="{8692EBB3-F41E-0990-706B-F55653271FDD}"/>
              </a:ext>
            </a:extLst>
          </p:cNvPr>
          <p:cNvSpPr txBox="1"/>
          <p:nvPr/>
        </p:nvSpPr>
        <p:spPr>
          <a:xfrm>
            <a:off x="1418066" y="4101497"/>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Poor</a:t>
            </a:r>
          </a:p>
        </p:txBody>
      </p:sp>
      <p:sp>
        <p:nvSpPr>
          <p:cNvPr id="31" name="TextBox 30">
            <a:extLst>
              <a:ext uri="{FF2B5EF4-FFF2-40B4-BE49-F238E27FC236}">
                <a16:creationId xmlns:a16="http://schemas.microsoft.com/office/drawing/2014/main" id="{9E7D3C17-DC04-6F20-C89E-C4ECADF7B660}"/>
              </a:ext>
            </a:extLst>
          </p:cNvPr>
          <p:cNvSpPr txBox="1"/>
          <p:nvPr/>
        </p:nvSpPr>
        <p:spPr>
          <a:xfrm>
            <a:off x="3940023" y="4101497"/>
            <a:ext cx="1789386"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Mediocre</a:t>
            </a:r>
          </a:p>
        </p:txBody>
      </p:sp>
      <p:sp>
        <p:nvSpPr>
          <p:cNvPr id="32" name="TextBox 31">
            <a:extLst>
              <a:ext uri="{FF2B5EF4-FFF2-40B4-BE49-F238E27FC236}">
                <a16:creationId xmlns:a16="http://schemas.microsoft.com/office/drawing/2014/main" id="{4A09A270-CE75-7B97-4AAC-D9FDEDF35AC5}"/>
              </a:ext>
            </a:extLst>
          </p:cNvPr>
          <p:cNvSpPr txBox="1"/>
          <p:nvPr/>
        </p:nvSpPr>
        <p:spPr>
          <a:xfrm>
            <a:off x="6856118" y="4109103"/>
            <a:ext cx="1395249" cy="1384995"/>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050" dirty="0">
                <a:latin typeface="BentonSans Book"/>
              </a:rPr>
              <a:t>Great</a:t>
            </a:r>
          </a:p>
        </p:txBody>
      </p:sp>
      <p:sp>
        <p:nvSpPr>
          <p:cNvPr id="4" name="TextBox 3">
            <a:extLst>
              <a:ext uri="{FF2B5EF4-FFF2-40B4-BE49-F238E27FC236}">
                <a16:creationId xmlns:a16="http://schemas.microsoft.com/office/drawing/2014/main" id="{CF5F541B-097C-AC66-82C4-A11F7249F7A0}"/>
              </a:ext>
            </a:extLst>
          </p:cNvPr>
          <p:cNvSpPr txBox="1"/>
          <p:nvPr/>
        </p:nvSpPr>
        <p:spPr>
          <a:xfrm>
            <a:off x="1056290" y="5143500"/>
            <a:ext cx="15060011" cy="8449172"/>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514350" indent="-514350" algn="just">
              <a:lnSpc>
                <a:spcPct val="150000"/>
              </a:lnSpc>
              <a:buFont typeface="Arial" panose="020B0604020202020204" pitchFamily="34" charset="0"/>
              <a:buChar char="•"/>
            </a:pPr>
            <a:r>
              <a:rPr lang="en-US" sz="4050" dirty="0">
                <a:latin typeface="BentonSans Book"/>
                <a:cs typeface="Segoe UI"/>
              </a:rPr>
              <a:t>40-45= Grade A- Good to go!​</a:t>
            </a:r>
          </a:p>
          <a:p>
            <a:pPr marL="514350" indent="-514350" algn="just">
              <a:lnSpc>
                <a:spcPct val="150000"/>
              </a:lnSpc>
              <a:buFont typeface="Arial" panose="020B0604020202020204" pitchFamily="34" charset="0"/>
              <a:buChar char="•"/>
            </a:pPr>
            <a:r>
              <a:rPr lang="en-US" sz="4050" dirty="0">
                <a:latin typeface="BentonSans Book"/>
                <a:cs typeface="Segoe UI"/>
              </a:rPr>
              <a:t>35-39= Grade B- Proceed, but analyze the key elements that may be weak in MINDSPACE.​</a:t>
            </a:r>
          </a:p>
          <a:p>
            <a:pPr marL="514350" indent="-514350" algn="just">
              <a:lnSpc>
                <a:spcPct val="150000"/>
              </a:lnSpc>
              <a:buFont typeface="Arial" panose="020B0604020202020204" pitchFamily="34" charset="0"/>
              <a:buChar char="•"/>
            </a:pPr>
            <a:r>
              <a:rPr lang="en-US" sz="4050" dirty="0">
                <a:latin typeface="BentonSans Book"/>
                <a:cs typeface="Segoe UI"/>
              </a:rPr>
              <a:t>30-34= Grade C- Look for ways to improve the score in the areas that are weak in MINDSPACE.​</a:t>
            </a:r>
          </a:p>
          <a:p>
            <a:pPr marL="514350" indent="-514350" algn="just">
              <a:lnSpc>
                <a:spcPct val="150000"/>
              </a:lnSpc>
              <a:buFont typeface="Arial" panose="020B0604020202020204" pitchFamily="34" charset="0"/>
              <a:buChar char="•"/>
            </a:pPr>
            <a:r>
              <a:rPr lang="en-US" sz="4050" dirty="0">
                <a:latin typeface="BentonSans Book"/>
                <a:cs typeface="Segoe UI"/>
              </a:rPr>
              <a:t>25-29= Grade D- Make significant changes to adjust the MINDSPACE and re-score.​</a:t>
            </a:r>
          </a:p>
          <a:p>
            <a:pPr marL="514350" indent="-514350" algn="just">
              <a:lnSpc>
                <a:spcPct val="150000"/>
              </a:lnSpc>
              <a:buFont typeface="Arial" panose="020B0604020202020204" pitchFamily="34" charset="0"/>
              <a:buChar char="•"/>
            </a:pPr>
            <a:r>
              <a:rPr lang="en-US" sz="4050" dirty="0">
                <a:latin typeface="BentonSans Book"/>
                <a:cs typeface="Segoe UI"/>
              </a:rPr>
              <a:t>24 or less= Grade F- Make a new plan for the appropriate behavior change.​</a:t>
            </a:r>
          </a:p>
        </p:txBody>
      </p:sp>
    </p:spTree>
    <p:extLst>
      <p:ext uri="{BB962C8B-B14F-4D97-AF65-F5344CB8AC3E}">
        <p14:creationId xmlns:p14="http://schemas.microsoft.com/office/powerpoint/2010/main" val="711793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7.Define the Termination Plan</a:t>
            </a:r>
            <a:endParaRPr lang="en-US" dirty="0">
              <a:latin typeface="Calibri" panose="020F0502020204030204" pitchFamily="34" charset="0"/>
              <a:cs typeface="Calibri" panose="020F0502020204030204" pitchFamily="34" charset="0"/>
            </a:endParaRPr>
          </a:p>
        </p:txBody>
      </p:sp>
      <p:cxnSp>
        <p:nvCxnSpPr>
          <p:cNvPr id="4" name="Straight Connector 3" descr="stra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s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12248043" y="5618387"/>
            <a:ext cx="2256885" cy="2235320"/>
          </a:xfrm>
          <a:prstGeom prst="rect">
            <a:avLst/>
          </a:prstGeom>
        </p:spPr>
      </p:pic>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4775566" y="2450578"/>
            <a:ext cx="2280339" cy="2301905"/>
          </a:xfrm>
          <a:prstGeom prst="rect">
            <a:avLst/>
          </a:prstGeom>
        </p:spPr>
      </p:pic>
    </p:spTree>
    <p:extLst>
      <p:ext uri="{BB962C8B-B14F-4D97-AF65-F5344CB8AC3E}">
        <p14:creationId xmlns:p14="http://schemas.microsoft.com/office/powerpoint/2010/main" val="343531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61A3-271A-11DE-F3E2-12DB83670FB1}"/>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Define the Termination Plan</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B5D6A29-E4C3-D3B1-E81B-C4EC90D470C2}"/>
              </a:ext>
            </a:extLst>
          </p:cNvPr>
          <p:cNvSpPr>
            <a:spLocks noGrp="1"/>
          </p:cNvSpPr>
          <p:nvPr>
            <p:ph idx="1"/>
          </p:nvPr>
        </p:nvSpPr>
        <p:spPr/>
        <p:txBody>
          <a:bodyPr vert="horz" lIns="137160" tIns="68580" rIns="137160" bIns="68580" rtlCol="0" anchor="t">
            <a:normAutofit/>
          </a:bodyPr>
          <a:lstStyle/>
          <a:p>
            <a:pPr marL="0" indent="0">
              <a:lnSpc>
                <a:spcPct val="150000"/>
              </a:lnSpc>
              <a:buNone/>
            </a:pPr>
            <a:endParaRPr lang="en-US" dirty="0">
              <a:latin typeface="BentonSans Book"/>
            </a:endParaRPr>
          </a:p>
          <a:p>
            <a:pPr marL="0" indent="0">
              <a:lnSpc>
                <a:spcPct val="150000"/>
              </a:lnSpc>
              <a:buNone/>
            </a:pPr>
            <a:r>
              <a:rPr lang="en-US" dirty="0">
                <a:latin typeface="BentonSans Book"/>
              </a:rPr>
              <a:t>Define a termination plan for both the selected Minimally Viable Nudge as well as a termination plan to stop working on the targeted behavior.</a:t>
            </a:r>
          </a:p>
          <a:p>
            <a:pPr marL="684848" indent="-684848">
              <a:lnSpc>
                <a:spcPct val="150000"/>
              </a:lnSpc>
              <a:buClr>
                <a:srgbClr val="808080"/>
              </a:buClr>
            </a:pPr>
            <a:endParaRPr lang="en-US" dirty="0"/>
          </a:p>
        </p:txBody>
      </p:sp>
    </p:spTree>
    <p:extLst>
      <p:ext uri="{BB962C8B-B14F-4D97-AF65-F5344CB8AC3E}">
        <p14:creationId xmlns:p14="http://schemas.microsoft.com/office/powerpoint/2010/main" val="2944001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Goal &amp; Evidence-based nudge</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329184841"/>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Goal</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dirty="0">
                          <a:solidFill>
                            <a:schemeClr val="tx1">
                              <a:lumMod val="75000"/>
                              <a:lumOff val="25000"/>
                            </a:schemeClr>
                          </a:solidFill>
                          <a:effectLst/>
                          <a:latin typeface="BentonSans Book"/>
                        </a:rPr>
                        <a:t>[description of the how you want the nudge to effect behavior]</a:t>
                      </a: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12454" y="491436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6</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071075850"/>
              </p:ext>
            </p:extLst>
          </p:nvPr>
        </p:nvGraphicFramePr>
        <p:xfrm>
          <a:off x="1078301" y="5952225"/>
          <a:ext cx="15941486" cy="2544723"/>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761643">
                <a:tc>
                  <a:txBody>
                    <a:bodyPr/>
                    <a:lstStyle/>
                    <a:p>
                      <a:pPr marL="0" lvl="0" indent="0" algn="ctr">
                        <a:lnSpc>
                          <a:spcPct val="100000"/>
                        </a:lnSpc>
                        <a:buNone/>
                      </a:pPr>
                      <a:r>
                        <a:rPr lang="en-US" sz="3600" b="1" i="0" u="none" strike="noStrike" baseline="0" noProof="0" dirty="0">
                          <a:solidFill>
                            <a:srgbClr val="404040"/>
                          </a:solidFill>
                          <a:effectLst/>
                          <a:latin typeface="BentonSans Book"/>
                        </a:rPr>
                        <a:t>Evidence-based nudge</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304711"/>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12859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Description of Evaluation</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006062525"/>
              </p:ext>
            </p:extLst>
          </p:nvPr>
        </p:nvGraphicFramePr>
        <p:xfrm>
          <a:off x="1142999" y="2048774"/>
          <a:ext cx="15835797" cy="58371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Description of Evaluation</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452628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dirty="0">
                          <a:solidFill>
                            <a:schemeClr val="tx1">
                              <a:lumMod val="75000"/>
                              <a:lumOff val="25000"/>
                            </a:schemeClr>
                          </a:solidFill>
                          <a:effectLst/>
                          <a:latin typeface="BentonSans Book"/>
                        </a:rPr>
                        <a:t>[description of how you are pulling your data, where and how often]</a:t>
                      </a: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4" name="TextBox 3">
            <a:extLst>
              <a:ext uri="{FF2B5EF4-FFF2-40B4-BE49-F238E27FC236}">
                <a16:creationId xmlns:a16="http://schemas.microsoft.com/office/drawing/2014/main" id="{1C5B9EDC-71C9-C30E-EC53-6DFB3D6637C5}"/>
              </a:ext>
            </a:extLst>
          </p:cNvPr>
          <p:cNvSpPr txBox="1"/>
          <p:nvPr/>
        </p:nvSpPr>
        <p:spPr>
          <a:xfrm>
            <a:off x="7900102" y="7885941"/>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2892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6" y="58994"/>
            <a:ext cx="12522071" cy="9388736"/>
          </a:xfrm>
        </p:spPr>
      </p:pic>
    </p:spTree>
    <p:extLst>
      <p:ext uri="{BB962C8B-B14F-4D97-AF65-F5344CB8AC3E}">
        <p14:creationId xmlns:p14="http://schemas.microsoft.com/office/powerpoint/2010/main" val="1237257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Who, When, What?</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012592211"/>
              </p:ext>
            </p:extLst>
          </p:nvPr>
        </p:nvGraphicFramePr>
        <p:xfrm>
          <a:off x="1142999" y="2048774"/>
          <a:ext cx="15835797" cy="6582132"/>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54638">
                <a:tc>
                  <a:txBody>
                    <a:bodyPr/>
                    <a:lstStyle/>
                    <a:p>
                      <a:pPr marL="0" lvl="0" indent="0" algn="ctr">
                        <a:lnSpc>
                          <a:spcPct val="100000"/>
                        </a:lnSpc>
                        <a:buNone/>
                      </a:pPr>
                      <a:r>
                        <a:rPr lang="en-US" sz="3600" b="1" i="0" u="none" strike="noStrike" baseline="0" noProof="0" dirty="0">
                          <a:solidFill>
                            <a:srgbClr val="404040"/>
                          </a:solidFill>
                          <a:effectLst/>
                          <a:latin typeface="BentonSans Book"/>
                        </a:rPr>
                        <a:t>Kill Benchmark: Who, When, What?</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5827494">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b="0" i="1" u="none" strike="noStrike" baseline="0" noProof="0" dirty="0">
                          <a:solidFill>
                            <a:srgbClr val="404040"/>
                          </a:solidFill>
                          <a:effectLst/>
                          <a:latin typeface="BentonSans Book"/>
                        </a:rPr>
                        <a:t>[what is the point at which you deem the nudge is causing more harm than necessary(percentage or count lower than current rate) (kill benchmark rates could be from other areas in the journey map)]</a:t>
                      </a:r>
                      <a:endParaRPr lang="en-US" sz="4100" i="1" dirty="0"/>
                    </a:p>
                    <a:p>
                      <a:pPr lvl="0" algn="ctr">
                        <a:buNone/>
                      </a:pPr>
                      <a:endParaRPr lang="en-US" sz="3600" dirty="0">
                        <a:solidFill>
                          <a:schemeClr val="tx1">
                            <a:lumMod val="75000"/>
                            <a:lumOff val="25000"/>
                          </a:schemeClr>
                        </a:solidFill>
                        <a:effectLst/>
                        <a:latin typeface="BentonSans Book"/>
                      </a:endParaRPr>
                    </a:p>
                    <a:p>
                      <a:pPr lvl="0" algn="ctr">
                        <a:buNone/>
                      </a:pPr>
                      <a:r>
                        <a:rPr lang="en-US" sz="3600" i="1" dirty="0">
                          <a:solidFill>
                            <a:schemeClr val="tx1">
                              <a:lumMod val="75000"/>
                              <a:lumOff val="25000"/>
                            </a:schemeClr>
                          </a:solidFill>
                          <a:effectLst/>
                          <a:latin typeface="BentonSans Book"/>
                        </a:rPr>
                        <a:t>[description of why you chose that point]</a:t>
                      </a: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4" name="TextBox 3">
            <a:extLst>
              <a:ext uri="{FF2B5EF4-FFF2-40B4-BE49-F238E27FC236}">
                <a16:creationId xmlns:a16="http://schemas.microsoft.com/office/drawing/2014/main" id="{1C5B9EDC-71C9-C30E-EC53-6DFB3D6637C5}"/>
              </a:ext>
            </a:extLst>
          </p:cNvPr>
          <p:cNvSpPr txBox="1"/>
          <p:nvPr/>
        </p:nvSpPr>
        <p:spPr>
          <a:xfrm>
            <a:off x="7900102" y="863090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029108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Certifier &amp; Acceptance Benchmark</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762526553"/>
              </p:ext>
            </p:extLst>
          </p:nvPr>
        </p:nvGraphicFramePr>
        <p:xfrm>
          <a:off x="1142999" y="2048774"/>
          <a:ext cx="15835797" cy="3093968"/>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310888">
                <a:tc>
                  <a:txBody>
                    <a:bodyPr/>
                    <a:lstStyle/>
                    <a:p>
                      <a:pPr marL="0" lvl="0" indent="0" algn="ctr">
                        <a:lnSpc>
                          <a:spcPct val="100000"/>
                        </a:lnSpc>
                        <a:buNone/>
                      </a:pPr>
                      <a:r>
                        <a:rPr lang="en-US" sz="3600" b="1" i="0" u="none" strike="noStrike" baseline="0" noProof="0" dirty="0">
                          <a:solidFill>
                            <a:srgbClr val="404040"/>
                          </a:solidFill>
                          <a:effectLst/>
                          <a:latin typeface="BentonSans Book"/>
                        </a:rPr>
                        <a:t>Kill Certifier</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r>
                        <a:rPr lang="en-US" sz="3600" dirty="0">
                          <a:solidFill>
                            <a:schemeClr val="tx1">
                              <a:lumMod val="75000"/>
                              <a:lumOff val="25000"/>
                            </a:schemeClr>
                          </a:solidFill>
                          <a:effectLst/>
                          <a:latin typeface="BentonSans Book"/>
                        </a:rPr>
                        <a:t>[description of the how you want the nudge to effect behavior]</a:t>
                      </a: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816999" y="5069793"/>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5 of  6</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698336585"/>
              </p:ext>
            </p:extLst>
          </p:nvPr>
        </p:nvGraphicFramePr>
        <p:xfrm>
          <a:off x="1078301" y="5952225"/>
          <a:ext cx="15941486" cy="2544723"/>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761643">
                <a:tc>
                  <a:txBody>
                    <a:bodyPr/>
                    <a:lstStyle/>
                    <a:p>
                      <a:pPr marL="0" lvl="0" indent="0" algn="ctr">
                        <a:lnSpc>
                          <a:spcPct val="100000"/>
                        </a:lnSpc>
                        <a:buNone/>
                      </a:pPr>
                      <a:r>
                        <a:rPr lang="en-US" sz="3600" b="1" i="0" u="none" strike="noStrike" baseline="0" noProof="0" dirty="0">
                          <a:solidFill>
                            <a:srgbClr val="404040"/>
                          </a:solidFill>
                          <a:effectLst/>
                          <a:latin typeface="BentonSans Book"/>
                        </a:rPr>
                        <a:t>Acceptance Benchmark</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algn="ctr" rtl="0" fontAlgn="base"/>
                      <a:r>
                        <a:rPr lang="en-US" sz="3600" dirty="0">
                          <a:solidFill>
                            <a:schemeClr val="tx1">
                              <a:lumMod val="75000"/>
                              <a:lumOff val="25000"/>
                            </a:schemeClr>
                          </a:solidFill>
                          <a:effectLst/>
                          <a:latin typeface="BentonSans Book"/>
                        </a:rPr>
                        <a:t>​</a:t>
                      </a: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00102" y="8439465"/>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6 of  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67752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8592-0464-FD24-11A9-99B4DCF0DD11}"/>
              </a:ext>
            </a:extLst>
          </p:cNvPr>
          <p:cNvSpPr>
            <a:spLocks noGrp="1"/>
          </p:cNvSpPr>
          <p:nvPr>
            <p:ph type="ctrTitle"/>
          </p:nvPr>
        </p:nvSpPr>
        <p:spPr/>
        <p:txBody>
          <a:bodyPr/>
          <a:lstStyle/>
          <a:p>
            <a:r>
              <a:rPr lang="en-US" dirty="0">
                <a:ea typeface="Calibri"/>
                <a:cs typeface="Calibri"/>
              </a:rPr>
              <a:t>8.Run Sprints</a:t>
            </a:r>
          </a:p>
        </p:txBody>
      </p:sp>
      <p:cxnSp>
        <p:nvCxnSpPr>
          <p:cNvPr id="4" name="Straight Connector 3" descr="straight line">
            <a:extLst>
              <a:ext uri="{FF2B5EF4-FFF2-40B4-BE49-F238E27FC236}">
                <a16:creationId xmlns:a16="http://schemas.microsoft.com/office/drawing/2014/main" id="{104E5CB6-D6FB-7ED8-6441-0E88925C82D5}"/>
              </a:ext>
            </a:extLst>
          </p:cNvPr>
          <p:cNvCxnSpPr>
            <a:cxnSpLocks/>
          </p:cNvCxnSpPr>
          <p:nvPr/>
        </p:nvCxnSpPr>
        <p:spPr>
          <a:xfrm>
            <a:off x="1150071" y="8137143"/>
            <a:ext cx="15879807" cy="321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descr="round shape, first step point">
            <a:extLst>
              <a:ext uri="{FF2B5EF4-FFF2-40B4-BE49-F238E27FC236}">
                <a16:creationId xmlns:a16="http://schemas.microsoft.com/office/drawing/2014/main" id="{CBB132EC-A195-A272-F8F3-4E7AEB6B132E}"/>
              </a:ext>
            </a:extLst>
          </p:cNvPr>
          <p:cNvSpPr/>
          <p:nvPr/>
        </p:nvSpPr>
        <p:spPr>
          <a:xfrm>
            <a:off x="4292061" y="7957620"/>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7" name="Oval 6" descr="round shape, second step point">
            <a:extLst>
              <a:ext uri="{FF2B5EF4-FFF2-40B4-BE49-F238E27FC236}">
                <a16:creationId xmlns:a16="http://schemas.microsoft.com/office/drawing/2014/main" id="{CBB132EC-A195-A272-F8F3-4E7AEB6B132E}"/>
              </a:ext>
            </a:extLst>
          </p:cNvPr>
          <p:cNvSpPr/>
          <p:nvPr/>
        </p:nvSpPr>
        <p:spPr>
          <a:xfrm>
            <a:off x="5886600" y="795627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8" name="Oval 7" descr="round shape, third step point">
            <a:extLst>
              <a:ext uri="{FF2B5EF4-FFF2-40B4-BE49-F238E27FC236}">
                <a16:creationId xmlns:a16="http://schemas.microsoft.com/office/drawing/2014/main" id="{CBB132EC-A195-A272-F8F3-4E7AEB6B132E}"/>
              </a:ext>
            </a:extLst>
          </p:cNvPr>
          <p:cNvSpPr/>
          <p:nvPr/>
        </p:nvSpPr>
        <p:spPr>
          <a:xfrm>
            <a:off x="7394876" y="7954923"/>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9" name="Oval 8" descr="round shape, fourth step point">
            <a:extLst>
              <a:ext uri="{FF2B5EF4-FFF2-40B4-BE49-F238E27FC236}">
                <a16:creationId xmlns:a16="http://schemas.microsoft.com/office/drawing/2014/main" id="{CBB132EC-A195-A272-F8F3-4E7AEB6B132E}"/>
              </a:ext>
            </a:extLst>
          </p:cNvPr>
          <p:cNvSpPr/>
          <p:nvPr/>
        </p:nvSpPr>
        <p:spPr>
          <a:xfrm>
            <a:off x="8773754" y="7953576"/>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0" name="Oval 9" descr="round shape, fifth step point">
            <a:extLst>
              <a:ext uri="{FF2B5EF4-FFF2-40B4-BE49-F238E27FC236}">
                <a16:creationId xmlns:a16="http://schemas.microsoft.com/office/drawing/2014/main" id="{CBB132EC-A195-A272-F8F3-4E7AEB6B132E}"/>
              </a:ext>
            </a:extLst>
          </p:cNvPr>
          <p:cNvSpPr/>
          <p:nvPr/>
        </p:nvSpPr>
        <p:spPr>
          <a:xfrm>
            <a:off x="10368293" y="7952228"/>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1" name="Oval 10" descr="round shape, sixth step point">
            <a:extLst>
              <a:ext uri="{FF2B5EF4-FFF2-40B4-BE49-F238E27FC236}">
                <a16:creationId xmlns:a16="http://schemas.microsoft.com/office/drawing/2014/main" id="{CBB132EC-A195-A272-F8F3-4E7AEB6B132E}"/>
              </a:ext>
            </a:extLst>
          </p:cNvPr>
          <p:cNvSpPr/>
          <p:nvPr/>
        </p:nvSpPr>
        <p:spPr>
          <a:xfrm>
            <a:off x="11747171" y="7950881"/>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2" name="Oval 11" descr="round shape, seventh step point">
            <a:extLst>
              <a:ext uri="{FF2B5EF4-FFF2-40B4-BE49-F238E27FC236}">
                <a16:creationId xmlns:a16="http://schemas.microsoft.com/office/drawing/2014/main" id="{CBB132EC-A195-A272-F8F3-4E7AEB6B132E}"/>
              </a:ext>
            </a:extLst>
          </p:cNvPr>
          <p:cNvSpPr/>
          <p:nvPr/>
        </p:nvSpPr>
        <p:spPr>
          <a:xfrm>
            <a:off x="13126050" y="7949532"/>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13" name="Oval 12" descr="round shape, eighth step point">
            <a:extLst>
              <a:ext uri="{FF2B5EF4-FFF2-40B4-BE49-F238E27FC236}">
                <a16:creationId xmlns:a16="http://schemas.microsoft.com/office/drawing/2014/main" id="{CBB132EC-A195-A272-F8F3-4E7AEB6B132E}"/>
              </a:ext>
            </a:extLst>
          </p:cNvPr>
          <p:cNvSpPr/>
          <p:nvPr/>
        </p:nvSpPr>
        <p:spPr>
          <a:xfrm>
            <a:off x="14504928" y="7948185"/>
            <a:ext cx="282567" cy="282567"/>
          </a:xfrm>
          <a:prstGeom prst="ellipse">
            <a:avLst/>
          </a:prstGeom>
          <a:solidFill>
            <a:srgbClr val="9A2A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pic>
        <p:nvPicPr>
          <p:cNvPr id="14" name="Picture 14" descr="An animated image of a person bouncing a basketball">
            <a:extLst>
              <a:ext uri="{FF2B5EF4-FFF2-40B4-BE49-F238E27FC236}">
                <a16:creationId xmlns:a16="http://schemas.microsoft.com/office/drawing/2014/main" id="{1DD507A0-C44D-6CAE-0EE9-73FCD5835C23}"/>
              </a:ext>
            </a:extLst>
          </p:cNvPr>
          <p:cNvPicPr>
            <a:picLocks noChangeAspect="1"/>
          </p:cNvPicPr>
          <p:nvPr/>
        </p:nvPicPr>
        <p:blipFill>
          <a:blip r:embed="rId2"/>
          <a:stretch>
            <a:fillRect/>
          </a:stretch>
        </p:blipFill>
        <p:spPr>
          <a:xfrm>
            <a:off x="13504115" y="5513899"/>
            <a:ext cx="2256885" cy="2235320"/>
          </a:xfrm>
          <a:prstGeom prst="rect">
            <a:avLst/>
          </a:prstGeom>
        </p:spPr>
      </p:pic>
      <p:pic>
        <p:nvPicPr>
          <p:cNvPr id="15" name="Picture 15" descr="animated image of a basketball hoop with a ball inside the ring">
            <a:extLst>
              <a:ext uri="{FF2B5EF4-FFF2-40B4-BE49-F238E27FC236}">
                <a16:creationId xmlns:a16="http://schemas.microsoft.com/office/drawing/2014/main" id="{E42D73A3-B196-2BAB-C614-D06053E68950}"/>
              </a:ext>
            </a:extLst>
          </p:cNvPr>
          <p:cNvPicPr>
            <a:picLocks noChangeAspect="1"/>
          </p:cNvPicPr>
          <p:nvPr/>
        </p:nvPicPr>
        <p:blipFill>
          <a:blip r:embed="rId3"/>
          <a:stretch>
            <a:fillRect/>
          </a:stretch>
        </p:blipFill>
        <p:spPr>
          <a:xfrm>
            <a:off x="15293151" y="2579974"/>
            <a:ext cx="2280339" cy="2301905"/>
          </a:xfrm>
          <a:prstGeom prst="rect">
            <a:avLst/>
          </a:prstGeom>
        </p:spPr>
      </p:pic>
    </p:spTree>
    <p:extLst>
      <p:ext uri="{BB962C8B-B14F-4D97-AF65-F5344CB8AC3E}">
        <p14:creationId xmlns:p14="http://schemas.microsoft.com/office/powerpoint/2010/main" val="298006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8C5E-4C68-EC88-7600-220A8521A791}"/>
              </a:ext>
            </a:extLst>
          </p:cNvPr>
          <p:cNvSpPr>
            <a:spLocks noGrp="1"/>
          </p:cNvSpPr>
          <p:nvPr>
            <p:ph type="ctrTitle"/>
          </p:nvPr>
        </p:nvSpPr>
        <p:spPr/>
        <p:txBody>
          <a:bodyPr/>
          <a:lstStyle/>
          <a:p>
            <a:r>
              <a:rPr lang="en-US" dirty="0">
                <a:ea typeface="Calibri"/>
                <a:cs typeface="Calibri"/>
              </a:rPr>
              <a:t>Run Sprints</a:t>
            </a:r>
            <a:endParaRPr lang="en-US" dirty="0"/>
          </a:p>
        </p:txBody>
      </p:sp>
      <p:sp>
        <p:nvSpPr>
          <p:cNvPr id="3" name="Content Placeholder 2">
            <a:extLst>
              <a:ext uri="{FF2B5EF4-FFF2-40B4-BE49-F238E27FC236}">
                <a16:creationId xmlns:a16="http://schemas.microsoft.com/office/drawing/2014/main" id="{CB204949-87C3-A99C-ADCC-AF6145183E10}"/>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buNone/>
            </a:pPr>
            <a:endParaRPr lang="en-US" dirty="0">
              <a:latin typeface="BentonSans Book"/>
            </a:endParaRPr>
          </a:p>
          <a:p>
            <a:pPr marL="0" indent="0">
              <a:buNone/>
            </a:pPr>
            <a:r>
              <a:rPr lang="en-US" dirty="0">
                <a:latin typeface="BentonSans Book"/>
              </a:rPr>
              <a:t>Run a series of Sprints to test the selected Minimally Viable Nudge.</a:t>
            </a:r>
            <a:endParaRPr lang="en-US" dirty="0"/>
          </a:p>
          <a:p>
            <a:pPr marL="684848" indent="-684848">
              <a:buClr>
                <a:srgbClr val="808080"/>
              </a:buClr>
            </a:pPr>
            <a:endParaRPr lang="en-US" dirty="0"/>
          </a:p>
        </p:txBody>
      </p:sp>
    </p:spTree>
    <p:extLst>
      <p:ext uri="{BB962C8B-B14F-4D97-AF65-F5344CB8AC3E}">
        <p14:creationId xmlns:p14="http://schemas.microsoft.com/office/powerpoint/2010/main" val="1909711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Design the Sprint</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699259793"/>
              </p:ext>
            </p:extLst>
          </p:nvPr>
        </p:nvGraphicFramePr>
        <p:xfrm>
          <a:off x="1142999" y="2048774"/>
          <a:ext cx="15835797" cy="2326041"/>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What is the task you want to run the print for?</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356857">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99238" y="4300724"/>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2</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024986695"/>
              </p:ext>
            </p:extLst>
          </p:nvPr>
        </p:nvGraphicFramePr>
        <p:xfrm>
          <a:off x="1272395" y="5240546"/>
          <a:ext cx="15941486" cy="3603089"/>
        </p:xfrm>
        <a:graphic>
          <a:graphicData uri="http://schemas.openxmlformats.org/drawingml/2006/table">
            <a:tbl>
              <a:tblPr firstRow="1" bandRow="1">
                <a:tableStyleId>{5C22544A-7EE6-4342-B048-85BDC9FD1C3A}</a:tableStyleId>
              </a:tblPr>
              <a:tblGrid>
                <a:gridCol w="15941486">
                  <a:extLst>
                    <a:ext uri="{9D8B030D-6E8A-4147-A177-3AD203B41FA5}">
                      <a16:colId xmlns:a16="http://schemas.microsoft.com/office/drawing/2014/main" val="691937867"/>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Does this task require one member or multiple members to be accomplished?</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368649">
                <a:tc>
                  <a:txBody>
                    <a:bodyPr/>
                    <a:lstStyle/>
                    <a:p>
                      <a:pPr marL="0" lvl="0" indent="0" algn="ctr">
                        <a:lnSpc>
                          <a:spcPct val="100000"/>
                        </a:lnSpc>
                        <a:buNone/>
                      </a:pPr>
                      <a:r>
                        <a:rPr lang="en-US" sz="3000" b="0" i="1" u="none" strike="noStrike" baseline="0" noProof="0" dirty="0">
                          <a:solidFill>
                            <a:srgbClr val="404040"/>
                          </a:solidFill>
                          <a:effectLst/>
                          <a:latin typeface="BentonSans Book"/>
                        </a:rPr>
                        <a:t>If it needs efforts from one member, continue Sprint section up to slide 49.</a:t>
                      </a:r>
                      <a:endParaRPr lang="en-US" sz="4100" dirty="0"/>
                    </a:p>
                    <a:p>
                      <a:pPr marL="0" lvl="0" indent="0" algn="ctr">
                        <a:lnSpc>
                          <a:spcPct val="100000"/>
                        </a:lnSpc>
                        <a:buNone/>
                      </a:pPr>
                      <a:endParaRPr lang="en-US" sz="3000" b="0" i="1" u="none" strike="noStrike" baseline="0" noProof="0" dirty="0">
                        <a:solidFill>
                          <a:srgbClr val="404040"/>
                        </a:solidFill>
                        <a:effectLst/>
                        <a:latin typeface="BentonSans Book"/>
                      </a:endParaRPr>
                    </a:p>
                    <a:p>
                      <a:pPr lvl="0" algn="ctr">
                        <a:buNone/>
                      </a:pPr>
                      <a:r>
                        <a:rPr lang="en-US" sz="3000" b="0" i="1" u="none" strike="noStrike" baseline="0" noProof="0" dirty="0">
                          <a:solidFill>
                            <a:srgbClr val="404040"/>
                          </a:solidFill>
                          <a:effectLst/>
                          <a:latin typeface="BentonSans Book"/>
                        </a:rPr>
                        <a:t>If it needs efforts from multiple members, disregard Sprint slides 42 to 49 and continue from slide 50.</a:t>
                      </a:r>
                      <a:endParaRPr lang="en-US" sz="3000" i="1" dirty="0"/>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99238" y="873749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2</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793334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If it needs effort from one member:</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212353144"/>
              </p:ext>
            </p:extLst>
          </p:nvPr>
        </p:nvGraphicFramePr>
        <p:xfrm>
          <a:off x="1142999" y="2048774"/>
          <a:ext cx="15835797" cy="2591297"/>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How many hours do you think this member needs to work to accomplish this task?</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356857">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12454" y="4640070"/>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4204150719"/>
              </p:ext>
            </p:extLst>
          </p:nvPr>
        </p:nvGraphicFramePr>
        <p:xfrm>
          <a:off x="1164566" y="5585603"/>
          <a:ext cx="15791087" cy="309386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You are a human, so multiply this number by 2, since humans are always optimistic</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859424">
                <a:tc>
                  <a:txBody>
                    <a:bodyPr/>
                    <a:lstStyle/>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579039"/>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223895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lstStyle/>
          <a:p>
            <a:r>
              <a:rPr lang="en-US" dirty="0">
                <a:latin typeface="Calibri" panose="020F0502020204030204" pitchFamily="34" charset="0"/>
                <a:ea typeface="Calibri"/>
                <a:cs typeface="Calibri" panose="020F0502020204030204" pitchFamily="34" charset="0"/>
              </a:rPr>
              <a:t>If it needs efforts from one member: </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869014103"/>
              </p:ext>
            </p:extLst>
          </p:nvPr>
        </p:nvGraphicFramePr>
        <p:xfrm>
          <a:off x="1142999" y="2048774"/>
          <a:ext cx="15835797" cy="6582132"/>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54638">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Decide the length of the task completion per a day </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5827494">
                <a:tc>
                  <a:txBody>
                    <a:bodyPr/>
                    <a:lstStyle/>
                    <a:p>
                      <a:pPr marL="0" lvl="0" indent="0" algn="ctr">
                        <a:lnSpc>
                          <a:spcPct val="100000"/>
                        </a:lnSpc>
                        <a:buNone/>
                      </a:pPr>
                      <a:r>
                        <a:rPr lang="en-US" sz="3600" b="0" i="1" u="none" strike="noStrike" baseline="0" noProof="0" dirty="0">
                          <a:solidFill>
                            <a:srgbClr val="404040"/>
                          </a:solidFill>
                          <a:effectLst/>
                          <a:latin typeface="BentonSans Book"/>
                        </a:rPr>
                        <a:t>Divided the final number of hours from the previous slide, by the number of hours available for this member per a day to calculate how many days does this task need to be accomplished by this member: </a:t>
                      </a:r>
                    </a:p>
                    <a:p>
                      <a:pPr marL="0" lvl="0" indent="0" algn="ctr">
                        <a:lnSpc>
                          <a:spcPct val="100000"/>
                        </a:lnSpc>
                        <a:buNone/>
                      </a:pPr>
                      <a:endParaRPr lang="en-US" sz="3600" b="0" i="1" u="none" strike="noStrike" baseline="0" noProof="0" dirty="0">
                        <a:solidFill>
                          <a:srgbClr val="404040"/>
                        </a:solidFill>
                        <a:effectLst/>
                        <a:latin typeface="BentonSans Book"/>
                      </a:endParaRPr>
                    </a:p>
                    <a:p>
                      <a:pPr marL="0" lvl="0" indent="0" algn="ctr">
                        <a:lnSpc>
                          <a:spcPct val="100000"/>
                        </a:lnSpc>
                        <a:buNone/>
                      </a:pPr>
                      <a:r>
                        <a:rPr lang="en-US" sz="3600" b="0" i="1" u="none" strike="noStrike" baseline="0" noProof="0" dirty="0">
                          <a:solidFill>
                            <a:srgbClr val="404040"/>
                          </a:solidFill>
                          <a:effectLst/>
                          <a:latin typeface="BentonSans Book"/>
                        </a:rPr>
                        <a:t>(Keep it in your mind that this member is also a “human” and have other needs than doing this task. So, it might be a good choice to dedicate less than 8 hours per a day for this task)</a:t>
                      </a: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4" name="TextBox 3">
            <a:extLst>
              <a:ext uri="{FF2B5EF4-FFF2-40B4-BE49-F238E27FC236}">
                <a16:creationId xmlns:a16="http://schemas.microsoft.com/office/drawing/2014/main" id="{1C5B9EDC-71C9-C30E-EC53-6DFB3D6637C5}"/>
              </a:ext>
            </a:extLst>
          </p:cNvPr>
          <p:cNvSpPr txBox="1"/>
          <p:nvPr/>
        </p:nvSpPr>
        <p:spPr>
          <a:xfrm>
            <a:off x="7900102" y="8630906"/>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698721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7E8-1A0B-5B52-F106-323CE28903DA}"/>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Design</a:t>
            </a:r>
          </a:p>
        </p:txBody>
      </p:sp>
      <p:sp>
        <p:nvSpPr>
          <p:cNvPr id="3" name="Content Placeholder 2">
            <a:extLst>
              <a:ext uri="{FF2B5EF4-FFF2-40B4-BE49-F238E27FC236}">
                <a16:creationId xmlns:a16="http://schemas.microsoft.com/office/drawing/2014/main" id="{E3023C3C-69CC-CABD-2EE7-FDDAA06E1BE7}"/>
              </a:ext>
            </a:extLst>
          </p:cNvPr>
          <p:cNvSpPr>
            <a:spLocks noGrp="1"/>
          </p:cNvSpPr>
          <p:nvPr>
            <p:ph idx="1"/>
          </p:nvPr>
        </p:nvSpPr>
        <p:spPr/>
        <p:txBody>
          <a:bodyPr vert="horz" lIns="137160" tIns="68580" rIns="137160" bIns="68580" rtlCol="0" anchor="t">
            <a:normAutofit/>
          </a:bodyPr>
          <a:lstStyle/>
          <a:p>
            <a:pPr marL="0" indent="0">
              <a:buNone/>
            </a:pPr>
            <a:endParaRPr lang="en-US" dirty="0">
              <a:latin typeface="BentonSans Book"/>
            </a:endParaRPr>
          </a:p>
          <a:p>
            <a:pPr marL="0" indent="0">
              <a:buNone/>
            </a:pPr>
            <a:endParaRPr lang="en-US" dirty="0">
              <a:latin typeface="BentonSans Book"/>
            </a:endParaRPr>
          </a:p>
          <a:p>
            <a:pPr marL="0" indent="0">
              <a:buNone/>
            </a:pPr>
            <a:r>
              <a:rPr lang="en-US" dirty="0">
                <a:latin typeface="BentonSans Book"/>
              </a:rPr>
              <a:t>Design the sprint by filling tables on the following slides: </a:t>
            </a:r>
            <a:endParaRPr lang="en-US" dirty="0"/>
          </a:p>
          <a:p>
            <a:pPr marL="684848" indent="-684848">
              <a:buClr>
                <a:srgbClr val="808080"/>
              </a:buClr>
            </a:pPr>
            <a:endParaRPr lang="en-US" dirty="0"/>
          </a:p>
        </p:txBody>
      </p:sp>
    </p:spTree>
    <p:extLst>
      <p:ext uri="{BB962C8B-B14F-4D97-AF65-F5344CB8AC3E}">
        <p14:creationId xmlns:p14="http://schemas.microsoft.com/office/powerpoint/2010/main" val="2963246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fontScale="90000"/>
          </a:bodyPr>
          <a:lstStyle/>
          <a:p>
            <a:r>
              <a:rPr lang="en-US" dirty="0">
                <a:latin typeface="Calibri" panose="020F0502020204030204" pitchFamily="34" charset="0"/>
                <a:ea typeface="Calibri"/>
                <a:cs typeface="Calibri" panose="020F0502020204030204" pitchFamily="34" charset="0"/>
              </a:rPr>
              <a:t>Localize Nudge MVP (Minimum Viable Product)</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2070513422"/>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Description of Minimally Viable Nudge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00102" y="469132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4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333334344"/>
              </p:ext>
            </p:extLst>
          </p:nvPr>
        </p:nvGraphicFramePr>
        <p:xfrm>
          <a:off x="1164566" y="5585603"/>
          <a:ext cx="15791087" cy="3156870"/>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018344">
                <a:tc>
                  <a:txBody>
                    <a:bodyPr/>
                    <a:lstStyle/>
                    <a:p>
                      <a:pPr marL="0" lvl="0" indent="0" algn="ctr">
                        <a:lnSpc>
                          <a:spcPct val="100000"/>
                        </a:lnSpc>
                        <a:buNone/>
                      </a:pPr>
                      <a:r>
                        <a:rPr lang="en-US" sz="3600" b="1" i="0" u="none" strike="noStrike" baseline="0" noProof="0" dirty="0">
                          <a:solidFill>
                            <a:srgbClr val="404040"/>
                          </a:solidFill>
                          <a:effectLst/>
                          <a:latin typeface="BentonSans Book"/>
                        </a:rPr>
                        <a:t>Length of the SPRINT (the experiment)</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138526">
                <a:tc>
                  <a:txBody>
                    <a:bodyPr/>
                    <a:lstStyle/>
                    <a:p>
                      <a:pPr marL="0" lvl="0" indent="0" algn="ctr">
                        <a:lnSpc>
                          <a:spcPct val="100000"/>
                        </a:lnSpc>
                        <a:buNone/>
                      </a:pPr>
                      <a:r>
                        <a:rPr lang="en-US" sz="3600" b="0" i="1" u="none" strike="noStrike" baseline="0" noProof="0" dirty="0">
                          <a:solidFill>
                            <a:srgbClr val="404040"/>
                          </a:solidFill>
                          <a:effectLst/>
                          <a:latin typeface="BentonSans Book"/>
                        </a:rPr>
                        <a:t>[include extra slides if needed with more information about how the sprint will be run (example: include speeches, how you will reach out, how often, more detailed the better)]</a:t>
                      </a:r>
                      <a:endParaRPr lang="en-US" sz="3000" dirty="0"/>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49448" y="8742473"/>
            <a:ext cx="2338451"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5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1123029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Implement Sprints</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1644645173"/>
              </p:ext>
            </p:extLst>
          </p:nvPr>
        </p:nvGraphicFramePr>
        <p:xfrm>
          <a:off x="1143000" y="2048774"/>
          <a:ext cx="15835797" cy="2571020"/>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879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Start Date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900102" y="4446194"/>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6 of  14</a:t>
            </a:r>
            <a:endParaRPr lang="en-US" altLang="en-US" sz="2700" b="1" dirty="0">
              <a:solidFill>
                <a:schemeClr val="tx1">
                  <a:lumMod val="75000"/>
                  <a:lumOff val="25000"/>
                </a:schemeClr>
              </a:solidFill>
              <a:latin typeface="BentonSans Book"/>
            </a:endParaRPr>
          </a:p>
        </p:txBody>
      </p:sp>
      <p:graphicFrame>
        <p:nvGraphicFramePr>
          <p:cNvPr id="4" name="Content Placeholder 4">
            <a:extLst>
              <a:ext uri="{FF2B5EF4-FFF2-40B4-BE49-F238E27FC236}">
                <a16:creationId xmlns:a16="http://schemas.microsoft.com/office/drawing/2014/main" id="{ED849A8F-AACA-AC2B-7570-FD7F62F6211F}"/>
              </a:ext>
            </a:extLst>
          </p:cNvPr>
          <p:cNvGraphicFramePr>
            <a:graphicFrameLocks/>
          </p:cNvGraphicFramePr>
          <p:nvPr>
            <p:extLst>
              <p:ext uri="{D42A27DB-BD31-4B8C-83A1-F6EECF244321}">
                <p14:modId xmlns:p14="http://schemas.microsoft.com/office/powerpoint/2010/main" val="3678774122"/>
              </p:ext>
            </p:extLst>
          </p:nvPr>
        </p:nvGraphicFramePr>
        <p:xfrm>
          <a:off x="1242203" y="5667208"/>
          <a:ext cx="15835797" cy="2571020"/>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7879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End Date</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11" name="TextBox 1">
            <a:extLst>
              <a:ext uri="{FF2B5EF4-FFF2-40B4-BE49-F238E27FC236}">
                <a16:creationId xmlns:a16="http://schemas.microsoft.com/office/drawing/2014/main" id="{8F2956AB-C6A1-BE65-BA8D-5A4E26366397}"/>
              </a:ext>
            </a:extLst>
          </p:cNvPr>
          <p:cNvSpPr txBox="1"/>
          <p:nvPr/>
        </p:nvSpPr>
        <p:spPr>
          <a:xfrm>
            <a:off x="7916203" y="8238227"/>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7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3451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ext box reads &quot;Introduction&quot;">
            <a:extLst>
              <a:ext uri="{FF2B5EF4-FFF2-40B4-BE49-F238E27FC236}">
                <a16:creationId xmlns:a16="http://schemas.microsoft.com/office/drawing/2014/main" id="{417EDDF0-A7FF-4400-8679-1BF1E8AF41C4}"/>
              </a:ext>
            </a:extLst>
          </p:cNvPr>
          <p:cNvSpPr>
            <a:spLocks noGrp="1"/>
          </p:cNvSpPr>
          <p:nvPr>
            <p:ph type="title"/>
          </p:nvPr>
        </p:nvSpPr>
        <p:spPr>
          <a:xfrm>
            <a:off x="1013388" y="5905501"/>
            <a:ext cx="8587812" cy="2826326"/>
          </a:xfrm>
        </p:spPr>
        <p:txBody>
          <a:bodyPr/>
          <a:lstStyle/>
          <a:p>
            <a:r>
              <a:rPr lang="en-US" sz="6000" dirty="0">
                <a:latin typeface="BentonSans Black"/>
              </a:rPr>
              <a:t>Nudge</a:t>
            </a:r>
          </a:p>
        </p:txBody>
      </p:sp>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1</a:t>
            </a:r>
          </a:p>
        </p:txBody>
      </p:sp>
      <p:sp>
        <p:nvSpPr>
          <p:cNvPr id="4" name="Title 1" descr="The text box reads &quot;Introduction&quot;">
            <a:extLst>
              <a:ext uri="{FF2B5EF4-FFF2-40B4-BE49-F238E27FC236}">
                <a16:creationId xmlns:a16="http://schemas.microsoft.com/office/drawing/2014/main" id="{4015DA7C-69F5-A4C6-0519-4111D6A24876}"/>
              </a:ext>
            </a:extLst>
          </p:cNvPr>
          <p:cNvSpPr txBox="1">
            <a:spLocks/>
          </p:cNvSpPr>
          <p:nvPr/>
        </p:nvSpPr>
        <p:spPr>
          <a:xfrm>
            <a:off x="1052264" y="3924301"/>
            <a:ext cx="14531412" cy="28263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8000" b="1" i="0" kern="1200" spc="0" baseline="0">
                <a:solidFill>
                  <a:srgbClr val="FFFFFF"/>
                </a:solidFill>
                <a:latin typeface="BentonSans Black" panose="02000503000000020004" pitchFamily="50" charset="0"/>
                <a:ea typeface="+mj-ea"/>
                <a:cs typeface="Arial"/>
              </a:defRPr>
            </a:lvl1pPr>
          </a:lstStyle>
          <a:p>
            <a:r>
              <a:rPr lang="en-US" sz="6000" dirty="0">
                <a:latin typeface="BentonSans Black"/>
              </a:rPr>
              <a:t>The Case of Reducing CLABSIs</a:t>
            </a:r>
          </a:p>
        </p:txBody>
      </p:sp>
    </p:spTree>
    <p:extLst>
      <p:ext uri="{BB962C8B-B14F-4D97-AF65-F5344CB8AC3E}">
        <p14:creationId xmlns:p14="http://schemas.microsoft.com/office/powerpoint/2010/main" val="80794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Implement Sprints (cont.)</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948032204"/>
              </p:ext>
            </p:extLst>
          </p:nvPr>
        </p:nvGraphicFramePr>
        <p:xfrm>
          <a:off x="1293962" y="2350699"/>
          <a:ext cx="15791087" cy="4925126"/>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395452">
                <a:tc>
                  <a:txBody>
                    <a:bodyPr/>
                    <a:lstStyle/>
                    <a:p>
                      <a:pPr marL="0" lvl="0" indent="0" algn="ctr">
                        <a:lnSpc>
                          <a:spcPct val="100000"/>
                        </a:lnSpc>
                        <a:buNone/>
                      </a:pPr>
                      <a:r>
                        <a:rPr lang="en-US" sz="3600" b="1" i="0" u="none" strike="noStrike" baseline="0" noProof="0" dirty="0">
                          <a:solidFill>
                            <a:srgbClr val="404040"/>
                          </a:solidFill>
                          <a:effectLst/>
                          <a:latin typeface="BentonSans Book"/>
                        </a:rPr>
                        <a:t>Evaluate Date</a:t>
                      </a:r>
                    </a:p>
                    <a:p>
                      <a:pPr marL="0" lvl="0" indent="0" algn="ctr">
                        <a:lnSpc>
                          <a:spcPct val="100000"/>
                        </a:lnSpc>
                        <a:buNone/>
                      </a:pPr>
                      <a:endParaRPr lang="en-US" sz="3300" b="1" i="0" u="none" strike="noStrike" baseline="0" noProof="0" dirty="0">
                        <a:solidFill>
                          <a:srgbClr val="404040"/>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3529674">
                <a:tc>
                  <a:txBody>
                    <a:bodyPr/>
                    <a:lstStyle/>
                    <a:p>
                      <a:pPr marL="0" lvl="0" indent="0" algn="ctr">
                        <a:lnSpc>
                          <a:spcPct val="100000"/>
                        </a:lnSpc>
                        <a:buNone/>
                      </a:pPr>
                      <a:r>
                        <a:rPr lang="en-US" sz="3600" b="0" i="1" u="none" strike="noStrike" baseline="0" noProof="0" dirty="0">
                          <a:solidFill>
                            <a:srgbClr val="404040"/>
                          </a:solidFill>
                          <a:effectLst/>
                          <a:latin typeface="BentonSans Book"/>
                        </a:rPr>
                        <a:t>[this is a space to add more information when action items are getting done]</a:t>
                      </a:r>
                    </a:p>
                    <a:p>
                      <a:pPr marL="0" lvl="0" indent="0" algn="ctr">
                        <a:lnSpc>
                          <a:spcPct val="100000"/>
                        </a:lnSpc>
                        <a:buNone/>
                      </a:pPr>
                      <a:r>
                        <a:rPr lang="en-US" sz="3600" b="0" i="1" u="none" strike="noStrike" baseline="0" noProof="0" dirty="0">
                          <a:solidFill>
                            <a:srgbClr val="404040"/>
                          </a:solidFill>
                          <a:effectLst/>
                          <a:latin typeface="BentonSans Book"/>
                        </a:rPr>
                        <a:t>[if there are themes or problems that are starting to show up]</a:t>
                      </a:r>
                    </a:p>
                    <a:p>
                      <a:pPr marL="0" lvl="0" indent="0" algn="ctr">
                        <a:lnSpc>
                          <a:spcPct val="100000"/>
                        </a:lnSpc>
                        <a:buNone/>
                      </a:pPr>
                      <a:r>
                        <a:rPr lang="en-US" sz="3600" b="0" i="1" u="none" strike="noStrike" baseline="0" noProof="0" dirty="0">
                          <a:solidFill>
                            <a:srgbClr val="404040"/>
                          </a:solidFill>
                          <a:effectLst/>
                          <a:latin typeface="BentonSans Book"/>
                        </a:rPr>
                        <a:t>[this is a place for qualitative data as well]</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7271004"/>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8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4055492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Monitor Impacts</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4131292317"/>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Goal</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8177247" y="4701398"/>
            <a:ext cx="2518926"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11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2538560816"/>
              </p:ext>
            </p:extLst>
          </p:nvPr>
        </p:nvGraphicFramePr>
        <p:xfrm>
          <a:off x="1164566" y="5585603"/>
          <a:ext cx="15791087" cy="3156870"/>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018344">
                <a:tc>
                  <a:txBody>
                    <a:bodyPr/>
                    <a:lstStyle/>
                    <a:p>
                      <a:pPr marL="0" lvl="0" indent="0" algn="ctr">
                        <a:lnSpc>
                          <a:spcPct val="100000"/>
                        </a:lnSpc>
                        <a:buNone/>
                      </a:pPr>
                      <a:r>
                        <a:rPr lang="en-US" sz="3600" b="1" i="0" u="none" strike="noStrike" baseline="0" noProof="0" dirty="0">
                          <a:solidFill>
                            <a:srgbClr val="404040"/>
                          </a:solidFill>
                          <a:effectLst/>
                          <a:latin typeface="BentonSans Book"/>
                        </a:rPr>
                        <a:t>Results</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138526">
                <a:tc>
                  <a:txBody>
                    <a:bodyPr/>
                    <a:lstStyle/>
                    <a:p>
                      <a:pPr marL="0" lvl="0" indent="0" algn="ctr">
                        <a:lnSpc>
                          <a:spcPct val="100000"/>
                        </a:lnSpc>
                        <a:buNone/>
                      </a:pPr>
                      <a:r>
                        <a:rPr lang="en-US" sz="3000" b="0" i="1" u="none" strike="noStrike" baseline="0" noProof="0" dirty="0">
                          <a:solidFill>
                            <a:srgbClr val="404040"/>
                          </a:solidFill>
                          <a:effectLst/>
                          <a:latin typeface="BentonSans Book"/>
                        </a:rPr>
                        <a:t>[</a:t>
                      </a:r>
                      <a:r>
                        <a:rPr lang="en-US" sz="3600" b="0" i="1" u="none" strike="noStrike" baseline="0" noProof="0" dirty="0">
                          <a:solidFill>
                            <a:srgbClr val="404040"/>
                          </a:solidFill>
                          <a:effectLst/>
                          <a:latin typeface="BentonSans Book"/>
                        </a:rPr>
                        <a:t>Refer back to step 3 to present data]</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177248" y="8580717"/>
            <a:ext cx="2783720"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12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50541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fontScale="90000"/>
          </a:bodyPr>
          <a:lstStyle/>
          <a:p>
            <a:r>
              <a:rPr lang="en-US" dirty="0">
                <a:latin typeface="Calibri" panose="020F0502020204030204" pitchFamily="34" charset="0"/>
                <a:ea typeface="Calibri"/>
                <a:cs typeface="Calibri" panose="020F0502020204030204" pitchFamily="34" charset="0"/>
              </a:rPr>
              <a:t>Establish MSOP </a:t>
            </a:r>
            <a:r>
              <a:rPr lang="en-US" sz="4650" dirty="0">
                <a:latin typeface="Calibri" panose="020F0502020204030204" pitchFamily="34" charset="0"/>
                <a:ea typeface="Calibri"/>
                <a:cs typeface="Calibri" panose="020F0502020204030204" pitchFamily="34" charset="0"/>
              </a:rPr>
              <a:t>(Minimally Standard Operating Procedure)</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786179954"/>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Goal</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8114081" y="4801038"/>
            <a:ext cx="2645258"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11 of  14</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580858261"/>
              </p:ext>
            </p:extLst>
          </p:nvPr>
        </p:nvGraphicFramePr>
        <p:xfrm>
          <a:off x="1248457" y="5985232"/>
          <a:ext cx="15791087" cy="2752265"/>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887826">
                <a:tc>
                  <a:txBody>
                    <a:bodyPr/>
                    <a:lstStyle/>
                    <a:p>
                      <a:pPr marL="0" lvl="0" indent="0" algn="ctr">
                        <a:lnSpc>
                          <a:spcPct val="100000"/>
                        </a:lnSpc>
                        <a:buNone/>
                      </a:pPr>
                      <a:r>
                        <a:rPr lang="en-US" sz="3600" b="1" i="0" u="none" strike="noStrike" baseline="0" noProof="0" dirty="0">
                          <a:solidFill>
                            <a:srgbClr val="404040"/>
                          </a:solidFill>
                          <a:effectLst/>
                          <a:latin typeface="BentonSans Book"/>
                        </a:rPr>
                        <a:t>Results</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1864439">
                <a:tc>
                  <a:txBody>
                    <a:bodyPr/>
                    <a:lstStyle/>
                    <a:p>
                      <a:pPr marL="0" lvl="0" indent="0" algn="ctr">
                        <a:lnSpc>
                          <a:spcPct val="100000"/>
                        </a:lnSpc>
                        <a:buNone/>
                      </a:pPr>
                      <a:r>
                        <a:rPr lang="en-US" sz="3600" b="0" i="1" u="none" strike="noStrike" baseline="0" noProof="0" dirty="0">
                          <a:solidFill>
                            <a:srgbClr val="404040"/>
                          </a:solidFill>
                          <a:effectLst/>
                          <a:latin typeface="BentonSans Book"/>
                        </a:rPr>
                        <a:t>[Refer back to step 3 to present data]</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13266" y="8737496"/>
            <a:ext cx="2846885"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12 of  14</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96177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If it needs efforts from multiple members (1):</a:t>
            </a:r>
          </a:p>
        </p:txBody>
      </p:sp>
      <p:graphicFrame>
        <p:nvGraphicFramePr>
          <p:cNvPr id="5" name="Content Placeholder 4">
            <a:extLst>
              <a:ext uri="{FF2B5EF4-FFF2-40B4-BE49-F238E27FC236}">
                <a16:creationId xmlns:a16="http://schemas.microsoft.com/office/drawing/2014/main" id="{DC5DF48B-8CFC-C995-CFEE-5BF9D93B97F2}"/>
              </a:ext>
            </a:extLst>
          </p:cNvPr>
          <p:cNvGraphicFramePr>
            <a:graphicFrameLocks noGrp="1"/>
          </p:cNvGraphicFramePr>
          <p:nvPr>
            <p:ph idx="1"/>
            <p:extLst>
              <p:ext uri="{D42A27DB-BD31-4B8C-83A1-F6EECF244321}">
                <p14:modId xmlns:p14="http://schemas.microsoft.com/office/powerpoint/2010/main" val="3055788807"/>
              </p:ext>
            </p:extLst>
          </p:nvPr>
        </p:nvGraphicFramePr>
        <p:xfrm>
          <a:off x="1142999" y="2048774"/>
          <a:ext cx="15835797" cy="2752265"/>
        </p:xfrm>
        <a:graphic>
          <a:graphicData uri="http://schemas.openxmlformats.org/drawingml/2006/table">
            <a:tbl>
              <a:tblPr firstRow="1" bandRow="1">
                <a:tableStyleId>{5C22544A-7EE6-4342-B048-85BDC9FD1C3A}</a:tableStyleId>
              </a:tblPr>
              <a:tblGrid>
                <a:gridCol w="15835797">
                  <a:extLst>
                    <a:ext uri="{9D8B030D-6E8A-4147-A177-3AD203B41FA5}">
                      <a16:colId xmlns:a16="http://schemas.microsoft.com/office/drawing/2014/main" val="909139789"/>
                    </a:ext>
                  </a:extLst>
                </a:gridCol>
              </a:tblGrid>
              <a:tr h="969185">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Define the Minimally Viable Members to complete the task </a:t>
                      </a:r>
                    </a:p>
                  </a:txBody>
                  <a:tcPr marL="137160" marR="137160" marT="68580" marB="68580" anchor="ctr">
                    <a:solidFill>
                      <a:srgbClr val="AFABAB">
                        <a:alpha val="57000"/>
                      </a:srgbClr>
                    </a:solidFill>
                  </a:tcPr>
                </a:tc>
                <a:extLst>
                  <a:ext uri="{0D108BD9-81ED-4DB2-BD59-A6C34878D82A}">
                    <a16:rowId xmlns:a16="http://schemas.microsoft.com/office/drawing/2014/main" val="892255902"/>
                  </a:ext>
                </a:extLst>
              </a:tr>
              <a:tr h="1783080">
                <a:tc>
                  <a:txBody>
                    <a:bodyPr/>
                    <a:lstStyle/>
                    <a:p>
                      <a:pPr algn="ctr" rtl="0" fontAlgn="base"/>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p>
                      <a:pPr lvl="0" algn="ctr">
                        <a:buNone/>
                      </a:pPr>
                      <a:endParaRPr lang="en-US" sz="3600" dirty="0">
                        <a:solidFill>
                          <a:schemeClr val="tx1">
                            <a:lumMod val="75000"/>
                            <a:lumOff val="25000"/>
                          </a:schemeClr>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3018115076"/>
                  </a:ext>
                </a:extLst>
              </a:tr>
            </a:tbl>
          </a:graphicData>
        </a:graphic>
      </p:graphicFrame>
      <p:sp>
        <p:nvSpPr>
          <p:cNvPr id="8" name="TextBox 1">
            <a:extLst>
              <a:ext uri="{FF2B5EF4-FFF2-40B4-BE49-F238E27FC236}">
                <a16:creationId xmlns:a16="http://schemas.microsoft.com/office/drawing/2014/main" id="{A532B10B-EFCF-A3D6-23E8-AE20311D96A1}"/>
              </a:ext>
            </a:extLst>
          </p:cNvPr>
          <p:cNvSpPr txBox="1"/>
          <p:nvPr/>
        </p:nvSpPr>
        <p:spPr>
          <a:xfrm>
            <a:off x="7632095" y="4653356"/>
            <a:ext cx="3048513"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1 of  16</a:t>
            </a:r>
            <a:endParaRPr lang="en-US" altLang="en-US" sz="2700" b="1" dirty="0">
              <a:solidFill>
                <a:schemeClr val="tx1">
                  <a:lumMod val="75000"/>
                  <a:lumOff val="25000"/>
                </a:schemeClr>
              </a:solidFill>
              <a:latin typeface="BentonSans Book"/>
            </a:endParaRP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1104082297"/>
              </p:ext>
            </p:extLst>
          </p:nvPr>
        </p:nvGraphicFramePr>
        <p:xfrm>
          <a:off x="1164566" y="5585603"/>
          <a:ext cx="15791087" cy="3372966"/>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234440">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Decide if these Minimally Viable Members  need to be present and work on the task simultaneously or not</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2138526">
                <a:tc>
                  <a:txBody>
                    <a:bodyPr/>
                    <a:lstStyle/>
                    <a:p>
                      <a:pPr marL="0" lvl="0" indent="0" algn="ctr">
                        <a:lnSpc>
                          <a:spcPct val="100000"/>
                        </a:lnSpc>
                        <a:buNone/>
                      </a:pPr>
                      <a:r>
                        <a:rPr lang="en-US" sz="3000" b="0" i="1" u="none" strike="noStrike" baseline="0" noProof="0" dirty="0">
                          <a:solidFill>
                            <a:srgbClr val="404040"/>
                          </a:solidFill>
                          <a:effectLst/>
                          <a:latin typeface="BentonSans Book"/>
                        </a:rPr>
                        <a:t>If they need to be present simultaneously you need to design a team sprint.</a:t>
                      </a:r>
                    </a:p>
                    <a:p>
                      <a:pPr marL="0" lvl="0" indent="0" algn="ctr">
                        <a:lnSpc>
                          <a:spcPct val="100000"/>
                        </a:lnSpc>
                        <a:buNone/>
                      </a:pPr>
                      <a:endParaRPr lang="en-US" sz="3000" b="0" i="1" u="none" strike="noStrike" baseline="0" noProof="0" dirty="0">
                        <a:solidFill>
                          <a:srgbClr val="404040"/>
                        </a:solidFill>
                        <a:effectLst/>
                        <a:latin typeface="BentonSans Book"/>
                      </a:endParaRPr>
                    </a:p>
                    <a:p>
                      <a:pPr marL="0" lvl="0" indent="0" algn="ctr">
                        <a:lnSpc>
                          <a:spcPct val="100000"/>
                        </a:lnSpc>
                        <a:buNone/>
                      </a:pPr>
                      <a:r>
                        <a:rPr lang="en-US" sz="3000" b="0" i="1" u="none" strike="noStrike" baseline="0" noProof="0" dirty="0">
                          <a:solidFill>
                            <a:srgbClr val="404040"/>
                          </a:solidFill>
                          <a:effectLst/>
                          <a:latin typeface="BentonSans Book"/>
                        </a:rPr>
                        <a:t>If they don’t need to be present simultaneously you need to design a rely sprint.</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12454" y="8737496"/>
            <a:ext cx="3048513"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2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602549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If it needs efforts from multiple members (2):</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921406646"/>
              </p:ext>
            </p:extLst>
          </p:nvPr>
        </p:nvGraphicFramePr>
        <p:xfrm>
          <a:off x="1293962" y="2350698"/>
          <a:ext cx="15791087" cy="579026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635422">
                <a:tc>
                  <a:txBody>
                    <a:bodyPr/>
                    <a:lstStyle/>
                    <a:p>
                      <a:pPr marL="0" lvl="0" indent="0" algn="ctr">
                        <a:lnSpc>
                          <a:spcPct val="100000"/>
                        </a:lnSpc>
                        <a:buNone/>
                      </a:pPr>
                      <a:r>
                        <a:rPr lang="en-US" sz="3600" b="1" i="0" u="none" strike="noStrike" baseline="0" noProof="0" dirty="0">
                          <a:solidFill>
                            <a:srgbClr val="404040"/>
                          </a:solidFill>
                          <a:effectLst/>
                          <a:latin typeface="BentonSans Book"/>
                        </a:rPr>
                        <a:t>What are the functionalities of each member?</a:t>
                      </a:r>
                    </a:p>
                    <a:p>
                      <a:pPr marL="0" lvl="0" indent="0" algn="ctr">
                        <a:lnSpc>
                          <a:spcPct val="100000"/>
                        </a:lnSpc>
                        <a:buNone/>
                      </a:pPr>
                      <a:endParaRPr lang="en-US" sz="3300" b="1" i="0" u="none" strike="noStrike" baseline="0" noProof="0" dirty="0">
                        <a:solidFill>
                          <a:srgbClr val="404040"/>
                        </a:solidFill>
                        <a:effectLst/>
                        <a:latin typeface="BentonSans Book"/>
                      </a:endParaRP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4154843">
                <a:tc>
                  <a:txBody>
                    <a:bodyPr/>
                    <a:lstStyle/>
                    <a:p>
                      <a:pPr marL="0" lvl="0" indent="0" algn="ctr">
                        <a:lnSpc>
                          <a:spcPct val="100000"/>
                        </a:lnSpc>
                        <a:buNone/>
                      </a:pPr>
                      <a:r>
                        <a:rPr lang="en-US" sz="3600" b="0" i="1" u="none" strike="noStrike" baseline="0" noProof="0" dirty="0">
                          <a:solidFill>
                            <a:srgbClr val="404040"/>
                          </a:solidFill>
                          <a:effectLst/>
                          <a:latin typeface="BentonSans Book" panose="02000503000000020004" pitchFamily="50" charset="0"/>
                        </a:rPr>
                        <a:t>Write separately for each member</a:t>
                      </a:r>
                      <a:endParaRPr lang="en-US" sz="3600" dirty="0">
                        <a:latin typeface="BentonSans Book" panose="02000503000000020004" pitchFamily="50" charset="0"/>
                      </a:endParaRP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45606" y="814096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3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692615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p:txBody>
          <a:bodyPr>
            <a:normAutofit/>
          </a:bodyPr>
          <a:lstStyle/>
          <a:p>
            <a:r>
              <a:rPr lang="en-US" dirty="0">
                <a:latin typeface="Calibri" panose="020F0502020204030204" pitchFamily="34" charset="0"/>
                <a:ea typeface="Calibri"/>
                <a:cs typeface="Calibri" panose="020F0502020204030204" pitchFamily="34" charset="0"/>
              </a:rPr>
              <a:t>If it needs efforts from multiple members (3):</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423092791"/>
              </p:ext>
            </p:extLst>
          </p:nvPr>
        </p:nvGraphicFramePr>
        <p:xfrm>
          <a:off x="1293962" y="2350698"/>
          <a:ext cx="15791087" cy="627902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753233">
                <a:tc>
                  <a:txBody>
                    <a:bodyPr/>
                    <a:lstStyle/>
                    <a:p>
                      <a:pPr marL="0" lvl="0" indent="0" algn="ctr">
                        <a:lnSpc>
                          <a:spcPct val="100000"/>
                        </a:lnSpc>
                        <a:buNone/>
                      </a:pPr>
                      <a:r>
                        <a:rPr lang="en-US" sz="3600" b="1" i="0" u="none" strike="noStrike" baseline="0" noProof="0" dirty="0">
                          <a:solidFill>
                            <a:srgbClr val="404040"/>
                          </a:solidFill>
                          <a:effectLst/>
                          <a:latin typeface="BentonSans Book"/>
                        </a:rPr>
                        <a:t>How many hours do you think each of these members need to work to accomplish this task?</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4525791">
                <a:tc>
                  <a:txBody>
                    <a:bodyPr/>
                    <a:lstStyle/>
                    <a:p>
                      <a:pPr marL="0" lvl="0" indent="0" algn="ctr">
                        <a:lnSpc>
                          <a:spcPct val="100000"/>
                        </a:lnSpc>
                        <a:buNone/>
                      </a:pPr>
                      <a:r>
                        <a:rPr lang="en-US" sz="3600" b="0" i="1" u="none" strike="noStrike" baseline="0" noProof="0" dirty="0">
                          <a:solidFill>
                            <a:srgbClr val="404040"/>
                          </a:solidFill>
                          <a:effectLst/>
                          <a:latin typeface="BentonSans Book" panose="02000503000000020004" pitchFamily="50" charset="0"/>
                        </a:rPr>
                        <a:t>Write separately for each member</a:t>
                      </a:r>
                      <a:endParaRPr lang="en-US" sz="3600" dirty="0">
                        <a:latin typeface="BentonSans Book" panose="02000503000000020004" pitchFamily="50" charset="0"/>
                      </a:endParaRP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7945606" y="8629722"/>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4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057631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BF5D-92DA-0B24-2262-6B73D8C22063}"/>
              </a:ext>
            </a:extLst>
          </p:cNvPr>
          <p:cNvSpPr>
            <a:spLocks noGrp="1"/>
          </p:cNvSpPr>
          <p:nvPr>
            <p:ph type="ctrTitle"/>
          </p:nvPr>
        </p:nvSpPr>
        <p:spPr>
          <a:xfrm>
            <a:off x="1060056" y="214637"/>
            <a:ext cx="16445892" cy="1398131"/>
          </a:xfrm>
        </p:spPr>
        <p:txBody>
          <a:bodyPr>
            <a:noAutofit/>
          </a:bodyPr>
          <a:lstStyle/>
          <a:p>
            <a:r>
              <a:rPr lang="en-US" dirty="0">
                <a:latin typeface="Calibri" panose="020F0502020204030204" pitchFamily="34" charset="0"/>
                <a:ea typeface="Calibri"/>
                <a:cs typeface="Calibri" panose="020F0502020204030204" pitchFamily="34" charset="0"/>
              </a:rPr>
              <a:t>If it needs efforts from multiple members (4):</a:t>
            </a:r>
          </a:p>
        </p:txBody>
      </p:sp>
      <p:graphicFrame>
        <p:nvGraphicFramePr>
          <p:cNvPr id="7" name="Table 6">
            <a:extLst>
              <a:ext uri="{FF2B5EF4-FFF2-40B4-BE49-F238E27FC236}">
                <a16:creationId xmlns:a16="http://schemas.microsoft.com/office/drawing/2014/main" id="{003D9B1C-EFAF-E9A7-83CC-94E81682A153}"/>
              </a:ext>
            </a:extLst>
          </p:cNvPr>
          <p:cNvGraphicFramePr>
            <a:graphicFrameLocks noGrp="1"/>
          </p:cNvGraphicFramePr>
          <p:nvPr>
            <p:extLst>
              <p:ext uri="{D42A27DB-BD31-4B8C-83A1-F6EECF244321}">
                <p14:modId xmlns:p14="http://schemas.microsoft.com/office/powerpoint/2010/main" val="3799618233"/>
              </p:ext>
            </p:extLst>
          </p:nvPr>
        </p:nvGraphicFramePr>
        <p:xfrm>
          <a:off x="1293962" y="2350698"/>
          <a:ext cx="15791087" cy="6241404"/>
        </p:xfrm>
        <a:graphic>
          <a:graphicData uri="http://schemas.openxmlformats.org/drawingml/2006/table">
            <a:tbl>
              <a:tblPr firstRow="1" bandRow="1">
                <a:tableStyleId>{5C22544A-7EE6-4342-B048-85BDC9FD1C3A}</a:tableStyleId>
              </a:tblPr>
              <a:tblGrid>
                <a:gridCol w="15791087">
                  <a:extLst>
                    <a:ext uri="{9D8B030D-6E8A-4147-A177-3AD203B41FA5}">
                      <a16:colId xmlns:a16="http://schemas.microsoft.com/office/drawing/2014/main" val="691937867"/>
                    </a:ext>
                  </a:extLst>
                </a:gridCol>
              </a:tblGrid>
              <a:tr h="1309923">
                <a:tc>
                  <a:txBody>
                    <a:bodyPr/>
                    <a:lstStyle/>
                    <a:p>
                      <a:pPr marL="0" lvl="0" indent="0" algn="ctr">
                        <a:lnSpc>
                          <a:spcPct val="100000"/>
                        </a:lnSpc>
                        <a:buNone/>
                      </a:pPr>
                      <a:r>
                        <a:rPr lang="en-US" sz="3600" b="1" i="0" u="none" strike="noStrike" baseline="0" noProof="0" dirty="0">
                          <a:solidFill>
                            <a:srgbClr val="404040"/>
                          </a:solidFill>
                          <a:effectLst/>
                          <a:latin typeface="BentonSans Book"/>
                        </a:rPr>
                        <a:t>Decide the length of the task completion per a day </a:t>
                      </a:r>
                    </a:p>
                  </a:txBody>
                  <a:tcPr marL="137160" marR="137160" marT="68580" marB="68580" anchor="ctr">
                    <a:solidFill>
                      <a:srgbClr val="AFABAB">
                        <a:alpha val="57000"/>
                      </a:srgbClr>
                    </a:solidFill>
                  </a:tcPr>
                </a:tc>
                <a:extLst>
                  <a:ext uri="{0D108BD9-81ED-4DB2-BD59-A6C34878D82A}">
                    <a16:rowId xmlns:a16="http://schemas.microsoft.com/office/drawing/2014/main" val="329764411"/>
                  </a:ext>
                </a:extLst>
              </a:tr>
              <a:tr h="4931481">
                <a:tc>
                  <a:txBody>
                    <a:bodyPr/>
                    <a:lstStyle/>
                    <a:p>
                      <a:pPr marL="0" lvl="0" indent="0" algn="ctr">
                        <a:lnSpc>
                          <a:spcPct val="100000"/>
                        </a:lnSpc>
                        <a:buNone/>
                      </a:pPr>
                      <a:r>
                        <a:rPr lang="en-US" sz="3300" b="0" i="1" u="none" strike="noStrike" baseline="0" noProof="0" dirty="0">
                          <a:solidFill>
                            <a:srgbClr val="404040"/>
                          </a:solidFill>
                          <a:effectLst/>
                          <a:latin typeface="BentonSans Book"/>
                        </a:rPr>
                        <a:t>Divide the final number of hours from the previous slide, by the number of hours available for each member per a day to calculate how many days does this task need to be accomplished by each and all the members: </a:t>
                      </a:r>
                    </a:p>
                    <a:p>
                      <a:pPr marL="0" lvl="0" indent="0" algn="ctr">
                        <a:lnSpc>
                          <a:spcPct val="100000"/>
                        </a:lnSpc>
                        <a:buNone/>
                      </a:pPr>
                      <a:endParaRPr lang="en-US" sz="3300" b="0" i="1" u="none" strike="noStrike" baseline="0" noProof="0" dirty="0">
                        <a:solidFill>
                          <a:srgbClr val="404040"/>
                        </a:solidFill>
                        <a:effectLst/>
                        <a:latin typeface="BentonSans Book"/>
                      </a:endParaRPr>
                    </a:p>
                    <a:p>
                      <a:pPr marL="0" lvl="0" indent="0" algn="ctr">
                        <a:lnSpc>
                          <a:spcPct val="100000"/>
                        </a:lnSpc>
                        <a:buNone/>
                      </a:pPr>
                      <a:r>
                        <a:rPr lang="en-US" sz="3300" b="0" i="1" u="none" strike="noStrike" baseline="0" noProof="0" dirty="0">
                          <a:solidFill>
                            <a:srgbClr val="404040"/>
                          </a:solidFill>
                          <a:effectLst/>
                          <a:latin typeface="BentonSans Book"/>
                        </a:rPr>
                        <a:t>(Keep it in your mind that this member is also a “human” and have other needs than doing this task. So, it might be a good choice to dedicate less than 8 hours per a day for this task)</a:t>
                      </a:r>
                    </a:p>
                    <a:p>
                      <a:pPr marL="0" lvl="0" indent="0" algn="ctr">
                        <a:lnSpc>
                          <a:spcPct val="100000"/>
                        </a:lnSpc>
                        <a:buNone/>
                      </a:pPr>
                      <a:endParaRPr lang="en-US" sz="3000" b="0" i="1" u="none" strike="noStrike" baseline="0" noProof="0" dirty="0">
                        <a:solidFill>
                          <a:srgbClr val="404040"/>
                        </a:solidFill>
                        <a:effectLst/>
                        <a:latin typeface="BentonSans Book"/>
                      </a:endParaRPr>
                    </a:p>
                  </a:txBody>
                  <a:tcPr marL="137160" marR="137160" marT="68580" marB="68580" anchor="ctr">
                    <a:solidFill>
                      <a:srgbClr val="66435A">
                        <a:alpha val="30000"/>
                      </a:srgbClr>
                    </a:solidFill>
                  </a:tcPr>
                </a:tc>
                <a:extLst>
                  <a:ext uri="{0D108BD9-81ED-4DB2-BD59-A6C34878D82A}">
                    <a16:rowId xmlns:a16="http://schemas.microsoft.com/office/drawing/2014/main" val="181323480"/>
                  </a:ext>
                </a:extLst>
              </a:tr>
            </a:tbl>
          </a:graphicData>
        </a:graphic>
      </p:graphicFrame>
      <p:sp>
        <p:nvSpPr>
          <p:cNvPr id="9" name="TextBox 1">
            <a:extLst>
              <a:ext uri="{FF2B5EF4-FFF2-40B4-BE49-F238E27FC236}">
                <a16:creationId xmlns:a16="http://schemas.microsoft.com/office/drawing/2014/main" id="{5A5D7691-484D-41EE-54EE-2C0DE4E5FB91}"/>
              </a:ext>
            </a:extLst>
          </p:cNvPr>
          <p:cNvSpPr txBox="1"/>
          <p:nvPr/>
        </p:nvSpPr>
        <p:spPr>
          <a:xfrm>
            <a:off x="8039104" y="8575610"/>
            <a:ext cx="2487797" cy="694549"/>
          </a:xfrm>
          <a:prstGeom prst="rect">
            <a:avLst/>
          </a:prstGeom>
          <a:noFill/>
        </p:spPr>
        <p:txBody>
          <a:bodyPr wrap="square" lIns="137160" tIns="68580" rIns="137160" bIns="6858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900"/>
              </a:spcAft>
            </a:pPr>
            <a:r>
              <a:rPr lang="en-US" sz="2700" dirty="0">
                <a:solidFill>
                  <a:schemeClr val="tx1">
                    <a:lumMod val="75000"/>
                    <a:lumOff val="25000"/>
                  </a:schemeClr>
                </a:solidFill>
                <a:latin typeface="BentonSans Book"/>
              </a:rPr>
              <a:t>Table 5 of  16</a:t>
            </a:r>
            <a:endParaRPr lang="en-US" altLang="en-US" sz="2700" b="1" dirty="0">
              <a:solidFill>
                <a:schemeClr val="tx1">
                  <a:lumMod val="75000"/>
                  <a:lumOff val="25000"/>
                </a:schemeClr>
              </a:solidFill>
              <a:latin typeface="BentonSans Book"/>
            </a:endParaRPr>
          </a:p>
        </p:txBody>
      </p:sp>
    </p:spTree>
    <p:extLst>
      <p:ext uri="{BB962C8B-B14F-4D97-AF65-F5344CB8AC3E}">
        <p14:creationId xmlns:p14="http://schemas.microsoft.com/office/powerpoint/2010/main" val="2862039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5" y="58993"/>
            <a:ext cx="12522071" cy="9388736"/>
          </a:xfrm>
        </p:spPr>
      </p:pic>
    </p:spTree>
    <p:extLst>
      <p:ext uri="{BB962C8B-B14F-4D97-AF65-F5344CB8AC3E}">
        <p14:creationId xmlns:p14="http://schemas.microsoft.com/office/powerpoint/2010/main" val="785320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ext box reads &quot;Introduction&quot;">
            <a:extLst>
              <a:ext uri="{FF2B5EF4-FFF2-40B4-BE49-F238E27FC236}">
                <a16:creationId xmlns:a16="http://schemas.microsoft.com/office/drawing/2014/main" id="{417EDDF0-A7FF-4400-8679-1BF1E8AF41C4}"/>
              </a:ext>
            </a:extLst>
          </p:cNvPr>
          <p:cNvSpPr>
            <a:spLocks noGrp="1"/>
          </p:cNvSpPr>
          <p:nvPr>
            <p:ph type="title"/>
          </p:nvPr>
        </p:nvSpPr>
        <p:spPr>
          <a:xfrm>
            <a:off x="1013388" y="3990113"/>
            <a:ext cx="7122996" cy="2826326"/>
          </a:xfrm>
        </p:spPr>
        <p:txBody>
          <a:bodyPr/>
          <a:lstStyle/>
          <a:p>
            <a:r>
              <a:rPr lang="en-US" sz="6000" dirty="0">
                <a:latin typeface="BentonSans Black"/>
              </a:rPr>
              <a:t>Utilizing a Nudge</a:t>
            </a:r>
          </a:p>
        </p:txBody>
      </p:sp>
      <p:sp>
        <p:nvSpPr>
          <p:cNvPr id="3" name="Text Placeholder 2" descr="The text box reads &quot;Part 1&quot;">
            <a:extLst>
              <a:ext uri="{FF2B5EF4-FFF2-40B4-BE49-F238E27FC236}">
                <a16:creationId xmlns:a16="http://schemas.microsoft.com/office/drawing/2014/main" id="{1ADF99E0-63C4-4A08-9153-70E4307D7CB6}"/>
              </a:ext>
            </a:extLst>
          </p:cNvPr>
          <p:cNvSpPr>
            <a:spLocks noGrp="1"/>
          </p:cNvSpPr>
          <p:nvPr>
            <p:ph type="body" sz="quarter" idx="10"/>
          </p:nvPr>
        </p:nvSpPr>
        <p:spPr>
          <a:xfrm>
            <a:off x="1052264" y="3323771"/>
            <a:ext cx="7400924" cy="504824"/>
          </a:xfrm>
        </p:spPr>
        <p:txBody>
          <a:bodyPr/>
          <a:lstStyle/>
          <a:p>
            <a:r>
              <a:rPr lang="en-US" sz="6000" dirty="0">
                <a:solidFill>
                  <a:schemeClr val="bg1"/>
                </a:solidFill>
              </a:rPr>
              <a:t>Part 3</a:t>
            </a:r>
          </a:p>
        </p:txBody>
      </p:sp>
    </p:spTree>
    <p:extLst>
      <p:ext uri="{BB962C8B-B14F-4D97-AF65-F5344CB8AC3E}">
        <p14:creationId xmlns:p14="http://schemas.microsoft.com/office/powerpoint/2010/main" val="730827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2C34-55AD-722C-27C6-1BD614E1E448}"/>
              </a:ext>
            </a:extLst>
          </p:cNvPr>
          <p:cNvSpPr>
            <a:spLocks noGrp="1"/>
          </p:cNvSpPr>
          <p:nvPr>
            <p:ph type="ctrTitle"/>
          </p:nvPr>
        </p:nvSpPr>
        <p:spPr/>
        <p:txBody>
          <a:bodyPr/>
          <a:lstStyle/>
          <a:p>
            <a:r>
              <a:rPr lang="en-US" dirty="0"/>
              <a:t>Agile Implementation</a:t>
            </a:r>
          </a:p>
        </p:txBody>
      </p:sp>
      <p:pic>
        <p:nvPicPr>
          <p:cNvPr id="1026" name="Picture 2" descr="A cycle of Agile Implementation">
            <a:extLst>
              <a:ext uri="{FF2B5EF4-FFF2-40B4-BE49-F238E27FC236}">
                <a16:creationId xmlns:a16="http://schemas.microsoft.com/office/drawing/2014/main" id="{CBBF99B5-4599-FC39-A990-269D22E395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3938" y="1612768"/>
            <a:ext cx="15460124" cy="771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1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DB183-D3B8-A26E-AD53-220940C5A9BC}"/>
              </a:ext>
            </a:extLst>
          </p:cNvPr>
          <p:cNvSpPr>
            <a:spLocks noGrp="1"/>
          </p:cNvSpPr>
          <p:nvPr>
            <p:ph type="ctrTitle"/>
          </p:nvPr>
        </p:nvSpPr>
        <p:spPr/>
        <p:txBody>
          <a:bodyPr/>
          <a:lstStyle/>
          <a:p>
            <a:pPr algn="ctr"/>
            <a:r>
              <a:rPr lang="en-US" dirty="0"/>
              <a:t>The Case of Reducing CLABSI’s</a:t>
            </a:r>
          </a:p>
        </p:txBody>
      </p:sp>
      <p:sp>
        <p:nvSpPr>
          <p:cNvPr id="5" name="Content Placeholder 4">
            <a:extLst>
              <a:ext uri="{FF2B5EF4-FFF2-40B4-BE49-F238E27FC236}">
                <a16:creationId xmlns:a16="http://schemas.microsoft.com/office/drawing/2014/main" id="{37D0E6F0-3CE0-E5AA-E81A-DB336C4A00B0}"/>
              </a:ext>
            </a:extLst>
          </p:cNvPr>
          <p:cNvSpPr>
            <a:spLocks noGrp="1"/>
          </p:cNvSpPr>
          <p:nvPr>
            <p:ph idx="1"/>
          </p:nvPr>
        </p:nvSpPr>
        <p:spPr/>
        <p:txBody>
          <a:bodyPr>
            <a:normAutofit fontScale="70000" lnSpcReduction="20000"/>
          </a:bodyPr>
          <a:lstStyle/>
          <a:p>
            <a:pPr marL="0" indent="0">
              <a:lnSpc>
                <a:spcPct val="107000"/>
              </a:lnSpc>
              <a:spcAft>
                <a:spcPts val="0"/>
              </a:spcAft>
              <a:buNone/>
            </a:pPr>
            <a:r>
              <a:rPr lang="en-US" sz="4200" b="1" u="sng" dirty="0">
                <a:latin typeface="BentonSans Book" panose="02000404020000020004" pitchFamily="2" charset="0"/>
                <a:ea typeface="Calibri" panose="020F0502020204030204" pitchFamily="34" charset="0"/>
                <a:cs typeface="Times New Roman" panose="02020603050405020304" pitchFamily="18" charset="0"/>
              </a:rPr>
              <a:t>The Need: </a:t>
            </a:r>
            <a:r>
              <a:rPr lang="en-US" sz="4200" dirty="0">
                <a:latin typeface="BentonSans Book" panose="02000404020000020004" pitchFamily="2" charset="0"/>
                <a:ea typeface="Calibri" panose="020F0502020204030204" pitchFamily="34" charset="0"/>
                <a:cs typeface="Times New Roman" panose="02020603050405020304" pitchFamily="18" charset="0"/>
              </a:rPr>
              <a:t>Healthcare delivery systems face increasing challenges in an industry that is constantly innovating. In order to achieve the triple aim of better care and better health at lower costs, the IU Health Academic Health Center recognized the need to become a more adaptive system. They knew that certain evidence-based solutions existed to help them deliver better health to their patients, but they were not expecting the benefits of those solutions due to lack of implementation. The incidence rate of Central Line Associated Blood Stream Infections (CLABSIs) was an area of focus prioritized throughout this implementation. </a:t>
            </a:r>
          </a:p>
          <a:p>
            <a:pPr marL="0" indent="0">
              <a:lnSpc>
                <a:spcPct val="107000"/>
              </a:lnSpc>
              <a:spcAft>
                <a:spcPts val="0"/>
              </a:spcAft>
              <a:buNone/>
            </a:pPr>
            <a:r>
              <a:rPr lang="en-US" sz="4200" b="1" u="sng" dirty="0">
                <a:latin typeface="BentonSans Book" panose="02000404020000020004" pitchFamily="2" charset="0"/>
                <a:ea typeface="Calibri" panose="020F0502020204030204" pitchFamily="34" charset="0"/>
                <a:cs typeface="Times New Roman" panose="02020603050405020304" pitchFamily="18" charset="0"/>
              </a:rPr>
              <a:t>Implementation: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The IU Health Academic Health Center embraced</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the opportunity to become a learning healthcare system as they sought to</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address their highest safety priority for 2016: reducing Central Line</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Associated Blood Stream Infections by twenty percent. With the help of</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the Center for Health Innovation and Implementation Science (CHIIS), they strategically implemented interventions supported by evidence-based</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and statistical methods in order to bring about the needed change.</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p>
          <a:p>
            <a:pPr marL="0" indent="0">
              <a:lnSpc>
                <a:spcPct val="107000"/>
              </a:lnSpc>
              <a:spcAft>
                <a:spcPts val="0"/>
              </a:spcAft>
              <a:buNone/>
            </a:pPr>
            <a:r>
              <a:rPr lang="en-US" sz="4200" b="1" u="sng" dirty="0">
                <a:latin typeface="BentonSans Book" panose="02000404020000020004" pitchFamily="2" charset="0"/>
                <a:ea typeface="Calibri" panose="020F0502020204030204" pitchFamily="34" charset="0"/>
                <a:cs typeface="RobotoCondensed-Bold"/>
              </a:rPr>
              <a:t>Successful Outcome: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Not only did the Academic Health Center</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achieve better care and better health by improving specific performance</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measures, but they improved their costs savings and became more effective at implementing positive changes within the complex adaptive</a:t>
            </a:r>
            <a:r>
              <a:rPr lang="en-US" sz="4200" dirty="0">
                <a:latin typeface="BentonSans Book" panose="02000404020000020004" pitchFamily="2" charset="0"/>
                <a:ea typeface="Calibri" panose="020F0502020204030204" pitchFamily="34" charset="0"/>
                <a:cs typeface="Times New Roman" panose="02020603050405020304" pitchFamily="18" charset="0"/>
              </a:rPr>
              <a:t> </a:t>
            </a:r>
            <a:r>
              <a:rPr lang="en-US" sz="4200" dirty="0">
                <a:solidFill>
                  <a:srgbClr val="222222"/>
                </a:solidFill>
                <a:latin typeface="BentonSans Book" panose="02000404020000020004" pitchFamily="2" charset="0"/>
                <a:ea typeface="Calibri" panose="020F0502020204030204" pitchFamily="34" charset="0"/>
                <a:cs typeface="Times New Roman" panose="02020603050405020304" pitchFamily="18" charset="0"/>
              </a:rPr>
              <a:t>system of healthcare.</a:t>
            </a:r>
            <a:endParaRPr lang="en-US" sz="4200" dirty="0">
              <a:latin typeface="BentonSans Book" panose="02000404020000020004" pitchFamily="2" charset="0"/>
              <a:ea typeface="Calibri" panose="020F0502020204030204" pitchFamily="34" charset="0"/>
              <a:cs typeface="Times New Roman" panose="02020603050405020304" pitchFamily="18" charset="0"/>
            </a:endParaRPr>
          </a:p>
          <a:p>
            <a:pPr marL="0" indent="0">
              <a:buNone/>
            </a:pPr>
            <a:endParaRPr lang="en-US" dirty="0">
              <a:latin typeface="BentonSans Book" panose="02000404020000020004" pitchFamily="2" charset="0"/>
            </a:endParaRPr>
          </a:p>
        </p:txBody>
      </p:sp>
    </p:spTree>
    <p:extLst>
      <p:ext uri="{BB962C8B-B14F-4D97-AF65-F5344CB8AC3E}">
        <p14:creationId xmlns:p14="http://schemas.microsoft.com/office/powerpoint/2010/main" val="3376984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AF33-22CA-8797-9545-057A5432FB48}"/>
              </a:ext>
            </a:extLst>
          </p:cNvPr>
          <p:cNvSpPr>
            <a:spLocks noGrp="1"/>
          </p:cNvSpPr>
          <p:nvPr>
            <p:ph type="ctrTitle"/>
          </p:nvPr>
        </p:nvSpPr>
        <p:spPr/>
        <p:txBody>
          <a:bodyPr/>
          <a:lstStyle/>
          <a:p>
            <a:r>
              <a:rPr lang="en-US"/>
              <a:t>Agile Innovation</a:t>
            </a:r>
          </a:p>
        </p:txBody>
      </p:sp>
      <p:pic>
        <p:nvPicPr>
          <p:cNvPr id="4" name="Picture 4" descr="Diagram of Agile innovation. ">
            <a:extLst>
              <a:ext uri="{FF2B5EF4-FFF2-40B4-BE49-F238E27FC236}">
                <a16:creationId xmlns:a16="http://schemas.microsoft.com/office/drawing/2014/main" id="{2619CB30-9E92-4E9B-D203-D7F1DF48F791}"/>
              </a:ext>
            </a:extLst>
          </p:cNvPr>
          <p:cNvPicPr>
            <a:picLocks noGrp="1" noChangeAspect="1"/>
          </p:cNvPicPr>
          <p:nvPr>
            <p:ph idx="1"/>
          </p:nvPr>
        </p:nvPicPr>
        <p:blipFill>
          <a:blip r:embed="rId2"/>
          <a:stretch>
            <a:fillRect/>
          </a:stretch>
        </p:blipFill>
        <p:spPr>
          <a:xfrm>
            <a:off x="5055299" y="1125446"/>
            <a:ext cx="8177402" cy="8036108"/>
          </a:xfrm>
        </p:spPr>
      </p:pic>
    </p:spTree>
    <p:extLst>
      <p:ext uri="{BB962C8B-B14F-4D97-AF65-F5344CB8AC3E}">
        <p14:creationId xmlns:p14="http://schemas.microsoft.com/office/powerpoint/2010/main" val="5562492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8940-FF5E-F1C4-DC66-B0F95DDBBA11}"/>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Smart allocation of Time- Using Sprints</a:t>
            </a:r>
          </a:p>
        </p:txBody>
      </p:sp>
      <p:pic>
        <p:nvPicPr>
          <p:cNvPr id="9" name="Picture 9" descr="Four hands putting together puzzle pieces of a bulb">
            <a:extLst>
              <a:ext uri="{FF2B5EF4-FFF2-40B4-BE49-F238E27FC236}">
                <a16:creationId xmlns:a16="http://schemas.microsoft.com/office/drawing/2014/main" id="{680A3D8D-A0A3-EB00-CF60-D9F997E0DB8A}"/>
              </a:ext>
            </a:extLst>
          </p:cNvPr>
          <p:cNvPicPr>
            <a:picLocks noGrp="1" noChangeAspect="1"/>
          </p:cNvPicPr>
          <p:nvPr>
            <p:ph idx="1"/>
          </p:nvPr>
        </p:nvPicPr>
        <p:blipFill rotWithShape="1">
          <a:blip r:embed="rId2"/>
          <a:srcRect r="68049"/>
          <a:stretch/>
        </p:blipFill>
        <p:spPr>
          <a:xfrm>
            <a:off x="929819" y="1620818"/>
            <a:ext cx="5122190" cy="4562931"/>
          </a:xfrm>
        </p:spPr>
      </p:pic>
      <p:sp>
        <p:nvSpPr>
          <p:cNvPr id="4" name="TextBox 3">
            <a:extLst>
              <a:ext uri="{FF2B5EF4-FFF2-40B4-BE49-F238E27FC236}">
                <a16:creationId xmlns:a16="http://schemas.microsoft.com/office/drawing/2014/main" id="{1CB692D5-10CA-5093-2B92-581F2C2A159D}"/>
              </a:ext>
            </a:extLst>
          </p:cNvPr>
          <p:cNvSpPr txBox="1"/>
          <p:nvPr/>
        </p:nvSpPr>
        <p:spPr>
          <a:xfrm>
            <a:off x="1799775" y="6627812"/>
            <a:ext cx="3382275" cy="1523494"/>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BentonSans Book" panose="02000503000000020004" pitchFamily="50" charset="0"/>
                <a:ea typeface="+mn-lt"/>
                <a:cs typeface="+mn-lt"/>
              </a:rPr>
              <a:t>Time &amp; Space  </a:t>
            </a:r>
          </a:p>
          <a:p>
            <a:r>
              <a:rPr lang="en-US" sz="3000" dirty="0">
                <a:latin typeface="BentonSans Book" panose="02000503000000020004" pitchFamily="50" charset="0"/>
                <a:ea typeface="+mn-lt"/>
                <a:cs typeface="+mn-lt"/>
              </a:rPr>
              <a:t>Building relationship   </a:t>
            </a:r>
            <a:endParaRPr lang="en-US" sz="3000" dirty="0">
              <a:latin typeface="BentonSans Book" panose="02000503000000020004" pitchFamily="50" charset="0"/>
            </a:endParaRPr>
          </a:p>
        </p:txBody>
      </p:sp>
      <p:pic>
        <p:nvPicPr>
          <p:cNvPr id="7" name="Picture 9" descr="Four people working at a work desk">
            <a:extLst>
              <a:ext uri="{FF2B5EF4-FFF2-40B4-BE49-F238E27FC236}">
                <a16:creationId xmlns:a16="http://schemas.microsoft.com/office/drawing/2014/main" id="{05967A68-B724-70F6-9F85-306DC210139F}"/>
              </a:ext>
            </a:extLst>
          </p:cNvPr>
          <p:cNvPicPr>
            <a:picLocks noChangeAspect="1"/>
          </p:cNvPicPr>
          <p:nvPr/>
        </p:nvPicPr>
        <p:blipFill rotWithShape="1">
          <a:blip r:embed="rId2"/>
          <a:srcRect l="31950" r="31077"/>
          <a:stretch/>
        </p:blipFill>
        <p:spPr>
          <a:xfrm>
            <a:off x="6180467" y="1752558"/>
            <a:ext cx="5927067" cy="4562931"/>
          </a:xfrm>
          <a:prstGeom prst="rect">
            <a:avLst/>
          </a:prstGeom>
        </p:spPr>
      </p:pic>
      <p:sp>
        <p:nvSpPr>
          <p:cNvPr id="5" name="TextBox 4">
            <a:extLst>
              <a:ext uri="{FF2B5EF4-FFF2-40B4-BE49-F238E27FC236}">
                <a16:creationId xmlns:a16="http://schemas.microsoft.com/office/drawing/2014/main" id="{DB31F259-C78B-F462-1992-6C710751710A}"/>
              </a:ext>
            </a:extLst>
          </p:cNvPr>
          <p:cNvSpPr txBox="1"/>
          <p:nvPr/>
        </p:nvSpPr>
        <p:spPr>
          <a:xfrm>
            <a:off x="7452863" y="6581446"/>
            <a:ext cx="3382275" cy="2446824"/>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BentonSans Book" panose="02000503000000020004" pitchFamily="50" charset="0"/>
                <a:ea typeface="+mn-lt"/>
                <a:cs typeface="+mn-lt"/>
              </a:rPr>
              <a:t>Weekly Huddle   </a:t>
            </a:r>
          </a:p>
          <a:p>
            <a:r>
              <a:rPr lang="en-US" sz="3000" dirty="0">
                <a:latin typeface="BentonSans Book" panose="02000503000000020004" pitchFamily="50" charset="0"/>
                <a:ea typeface="+mn-lt"/>
                <a:cs typeface="+mn-lt"/>
              </a:rPr>
              <a:t>Review Scorecard &amp; reflect &amp; adjust sprint   </a:t>
            </a:r>
            <a:endParaRPr lang="en-US" sz="3000" dirty="0">
              <a:latin typeface="BentonSans Book" panose="02000503000000020004" pitchFamily="50" charset="0"/>
              <a:cs typeface="Calibri"/>
            </a:endParaRPr>
          </a:p>
        </p:txBody>
      </p:sp>
      <p:pic>
        <p:nvPicPr>
          <p:cNvPr id="3" name="Picture 9" descr="a bulb and two people">
            <a:extLst>
              <a:ext uri="{FF2B5EF4-FFF2-40B4-BE49-F238E27FC236}">
                <a16:creationId xmlns:a16="http://schemas.microsoft.com/office/drawing/2014/main" id="{6FE8E299-6768-661C-B01F-EF2DD33F5B51}"/>
              </a:ext>
            </a:extLst>
          </p:cNvPr>
          <p:cNvPicPr>
            <a:picLocks noChangeAspect="1"/>
          </p:cNvPicPr>
          <p:nvPr/>
        </p:nvPicPr>
        <p:blipFill rotWithShape="1">
          <a:blip r:embed="rId2"/>
          <a:srcRect l="68199"/>
          <a:stretch/>
        </p:blipFill>
        <p:spPr>
          <a:xfrm>
            <a:off x="12099299" y="1620818"/>
            <a:ext cx="5097998" cy="4562931"/>
          </a:xfrm>
          <a:prstGeom prst="rect">
            <a:avLst/>
          </a:prstGeom>
        </p:spPr>
      </p:pic>
      <p:sp>
        <p:nvSpPr>
          <p:cNvPr id="6" name="TextBox 5">
            <a:extLst>
              <a:ext uri="{FF2B5EF4-FFF2-40B4-BE49-F238E27FC236}">
                <a16:creationId xmlns:a16="http://schemas.microsoft.com/office/drawing/2014/main" id="{1E6C9DFA-DE2A-BA7B-7A7E-27B9BF3BB7AF}"/>
              </a:ext>
            </a:extLst>
          </p:cNvPr>
          <p:cNvSpPr txBox="1"/>
          <p:nvPr/>
        </p:nvSpPr>
        <p:spPr>
          <a:xfrm>
            <a:off x="12837287" y="6373696"/>
            <a:ext cx="5097998" cy="2908489"/>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BentonSans Book" panose="02000503000000020004" pitchFamily="50" charset="0"/>
                <a:ea typeface="+mn-lt"/>
                <a:cs typeface="+mn-lt"/>
              </a:rPr>
              <a:t>Sprint/Solve a Problem</a:t>
            </a:r>
          </a:p>
          <a:p>
            <a:r>
              <a:rPr lang="en-US" sz="3000" dirty="0">
                <a:latin typeface="BentonSans Book" panose="02000503000000020004" pitchFamily="50" charset="0"/>
                <a:cs typeface="Calibri"/>
              </a:rPr>
              <a:t>Team Sprint: Each team member must be present at the same time </a:t>
            </a:r>
          </a:p>
          <a:p>
            <a:r>
              <a:rPr lang="en-US" sz="3000" dirty="0">
                <a:latin typeface="BentonSans Book" panose="02000503000000020004" pitchFamily="50" charset="0"/>
                <a:cs typeface="Calibri"/>
              </a:rPr>
              <a:t>Relay Sprint: Hand-off from one person to another</a:t>
            </a:r>
          </a:p>
        </p:txBody>
      </p:sp>
    </p:spTree>
    <p:extLst>
      <p:ext uri="{BB962C8B-B14F-4D97-AF65-F5344CB8AC3E}">
        <p14:creationId xmlns:p14="http://schemas.microsoft.com/office/powerpoint/2010/main" val="3278709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05E3DBE9-91F1-FE69-B587-30CBE4DDDA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2965" y="58993"/>
            <a:ext cx="12522071" cy="9388736"/>
          </a:xfrm>
        </p:spPr>
      </p:pic>
    </p:spTree>
    <p:extLst>
      <p:ext uri="{BB962C8B-B14F-4D97-AF65-F5344CB8AC3E}">
        <p14:creationId xmlns:p14="http://schemas.microsoft.com/office/powerpoint/2010/main" val="116779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8D14-0598-6DC9-4A98-6D735DD1F561}"/>
              </a:ext>
            </a:extLst>
          </p:cNvPr>
          <p:cNvSpPr>
            <a:spLocks noGrp="1"/>
          </p:cNvSpPr>
          <p:nvPr>
            <p:ph type="ctrTitle"/>
          </p:nvPr>
        </p:nvSpPr>
        <p:spPr/>
        <p:txBody>
          <a:bodyPr/>
          <a:lstStyle/>
          <a:p>
            <a:pPr algn="ctr"/>
            <a:r>
              <a:rPr lang="en-US" dirty="0"/>
              <a:t>Executive Summary</a:t>
            </a:r>
          </a:p>
        </p:txBody>
      </p:sp>
      <p:sp>
        <p:nvSpPr>
          <p:cNvPr id="3" name="Content Placeholder 2">
            <a:extLst>
              <a:ext uri="{FF2B5EF4-FFF2-40B4-BE49-F238E27FC236}">
                <a16:creationId xmlns:a16="http://schemas.microsoft.com/office/drawing/2014/main" id="{C5533A10-B70E-D009-AC61-C7507987FF6C}"/>
              </a:ext>
            </a:extLst>
          </p:cNvPr>
          <p:cNvSpPr>
            <a:spLocks noGrp="1"/>
          </p:cNvSpPr>
          <p:nvPr>
            <p:ph idx="1"/>
          </p:nvPr>
        </p:nvSpPr>
        <p:spPr/>
        <p:txBody>
          <a:bodyPr>
            <a:noAutofit/>
          </a:bodyPr>
          <a:lstStyle/>
          <a:p>
            <a:pPr marL="0" indent="0">
              <a:buNone/>
            </a:pPr>
            <a:r>
              <a:rPr lang="en-US" sz="2800" dirty="0">
                <a:solidFill>
                  <a:srgbClr val="222222"/>
                </a:solidFill>
                <a:latin typeface="BentonSans Book" panose="02000404020000020004" pitchFamily="2" charset="0"/>
              </a:rPr>
              <a:t>The problems faced by most healthcare systems are four-fold, with the needs to improve patient care and overall health, lower costs, and increase physician engagement. Addressing these issues simultaneously can prove a daunting task, as implementing sustainable organizational change within any healthcare organization requires additional effort to be made. To adapt to the many changes in the healthcare system, however, it was worthwhile to IU Health’s leadership to make internal changes in order to improve performance outcomes and equip them for long term success. Targeted within their intervention was the rate of Central Line Associated Blood Stream Infections (CLABSIs). The IU Health Academic Health Center partnered with CHIIS to accomplish the goal of reducing the incidence of CLABSIs by 20% while simultaneously creating a culture of continuous learning within their health system. After identifying the best solutions and implementing them strategically within their organization, the Center experienced impressive results. They not only reduced the CLABSI incidence rate overall to surpass their goal, but they saw a decrease in the average number of harm events during the project. They also gained a deeper understanding of their delivery system.</a:t>
            </a:r>
            <a:endParaRPr lang="en-US" sz="2800" dirty="0">
              <a:latin typeface="BentonSans Book" panose="02000404020000020004" pitchFamily="2" charset="0"/>
            </a:endParaRPr>
          </a:p>
        </p:txBody>
      </p:sp>
    </p:spTree>
    <p:extLst>
      <p:ext uri="{BB962C8B-B14F-4D97-AF65-F5344CB8AC3E}">
        <p14:creationId xmlns:p14="http://schemas.microsoft.com/office/powerpoint/2010/main" val="372886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3335-3EEB-A64E-2CDC-3A7967081E12}"/>
              </a:ext>
            </a:extLst>
          </p:cNvPr>
          <p:cNvSpPr>
            <a:spLocks noGrp="1"/>
          </p:cNvSpPr>
          <p:nvPr>
            <p:ph type="ctrTitle"/>
          </p:nvPr>
        </p:nvSpPr>
        <p:spPr/>
        <p:txBody>
          <a:bodyPr/>
          <a:lstStyle/>
          <a:p>
            <a:pPr algn="ctr"/>
            <a:r>
              <a:rPr lang="en-US" dirty="0"/>
              <a:t>The Need</a:t>
            </a:r>
          </a:p>
        </p:txBody>
      </p:sp>
      <p:sp>
        <p:nvSpPr>
          <p:cNvPr id="3" name="Content Placeholder 2">
            <a:extLst>
              <a:ext uri="{FF2B5EF4-FFF2-40B4-BE49-F238E27FC236}">
                <a16:creationId xmlns:a16="http://schemas.microsoft.com/office/drawing/2014/main" id="{30B210CC-ADC8-AEEF-F8E8-D89D959FBD50}"/>
              </a:ext>
            </a:extLst>
          </p:cNvPr>
          <p:cNvSpPr>
            <a:spLocks noGrp="1"/>
          </p:cNvSpPr>
          <p:nvPr>
            <p:ph idx="1"/>
          </p:nvPr>
        </p:nvSpPr>
        <p:spPr/>
        <p:txBody>
          <a:bodyPr>
            <a:normAutofit/>
          </a:bodyPr>
          <a:lstStyle/>
          <a:p>
            <a:pPr marL="0" indent="0" algn="l">
              <a:buNone/>
            </a:pPr>
            <a:r>
              <a:rPr lang="en-US" sz="2800" b="0" i="0" u="none" strike="noStrike" baseline="0" dirty="0">
                <a:solidFill>
                  <a:srgbClr val="222222"/>
                </a:solidFill>
                <a:latin typeface="RobotoCondensed-Regular"/>
              </a:rPr>
              <a:t>Ever since partnering with the nation’s largest medical school, IU Health has had access to a wealth of health innovations and resources from which to learn. Being able to function as a learning healthcare system became an exceedingly important ambition for the Academic Health Center at IU Health in 2016. Continuous improvement ought to be an aspiration of every organization, but it is perhaps the most meaningful pursuit for healthcare organizations. The IU Health Academic Health Center made it an area of focus in 2016 to improve their highest safety priority for their patients. They chose to concentrate their efforts on directly reducing CLABSIs and fostering a culture of organizational learning to reach their goal. Taking steps to become a learning healthcare system was the logical choice for the Academic Health Center in fulfilling their mission to provide quality care in the midst of a complex and dynamically changing industry.</a:t>
            </a:r>
            <a:endParaRPr lang="en-US" sz="2800" dirty="0"/>
          </a:p>
        </p:txBody>
      </p:sp>
    </p:spTree>
    <p:extLst>
      <p:ext uri="{BB962C8B-B14F-4D97-AF65-F5344CB8AC3E}">
        <p14:creationId xmlns:p14="http://schemas.microsoft.com/office/powerpoint/2010/main" val="189457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DFC4A4DEEB348ADF173C22639CE69" ma:contentTypeVersion="2" ma:contentTypeDescription="Create a new document." ma:contentTypeScope="" ma:versionID="311858bee8d22f0af0feedca8ea62da3">
  <xsd:schema xmlns:xsd="http://www.w3.org/2001/XMLSchema" xmlns:xs="http://www.w3.org/2001/XMLSchema" xmlns:p="http://schemas.microsoft.com/office/2006/metadata/properties" xmlns:ns2="5833de96-5a26-4f49-b75d-617ac461d061" targetNamespace="http://schemas.microsoft.com/office/2006/metadata/properties" ma:root="true" ma:fieldsID="a524bda1a1d072b2deb45afd127748e0" ns2:_="">
    <xsd:import namespace="5833de96-5a26-4f49-b75d-617ac461d0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3de96-5a26-4f49-b75d-617ac461d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3A7667-502B-42D2-BBF6-670D554F0A4F}">
  <ds:schemaRefs>
    <ds:schemaRef ds:uri="5833de96-5a26-4f49-b75d-617ac461d0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DB3510E6-0BC3-4C5E-A0AF-5A1A8629292D}">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19FBC9EC-7A24-4411-A3E8-23AFC9BFD6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8260</TotalTime>
  <Words>3308</Words>
  <Application>Microsoft Office PowerPoint</Application>
  <PresentationFormat>Custom</PresentationFormat>
  <Paragraphs>467</Paragraphs>
  <Slides>72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Malgun Gothic</vt:lpstr>
      <vt:lpstr>Arial</vt:lpstr>
      <vt:lpstr>Arial,Sans-Serif</vt:lpstr>
      <vt:lpstr>BentonSans Black</vt:lpstr>
      <vt:lpstr>BentonSans Book</vt:lpstr>
      <vt:lpstr>BentonSans Regular</vt:lpstr>
      <vt:lpstr>Calibri</vt:lpstr>
      <vt:lpstr>Calibri Light</vt:lpstr>
      <vt:lpstr>RobotoCondensed-Regular</vt:lpstr>
      <vt:lpstr>Office Theme</vt:lpstr>
      <vt:lpstr>Nudge 101 Day 3</vt:lpstr>
      <vt:lpstr>PowerPoint Presentation</vt:lpstr>
      <vt:lpstr>PowerPoint Presentation</vt:lpstr>
      <vt:lpstr>The Impact Equation</vt:lpstr>
      <vt:lpstr>PowerPoint Presentation</vt:lpstr>
      <vt:lpstr>Nudge</vt:lpstr>
      <vt:lpstr>The Case of Reducing CLABSI’s</vt:lpstr>
      <vt:lpstr>Executive Summary</vt:lpstr>
      <vt:lpstr>The Need</vt:lpstr>
      <vt:lpstr>Implementation</vt:lpstr>
      <vt:lpstr>The Outcome</vt:lpstr>
      <vt:lpstr>Why Nudge?</vt:lpstr>
      <vt:lpstr>What’s NUDGE?</vt:lpstr>
      <vt:lpstr>Description of Nudge</vt:lpstr>
      <vt:lpstr>Building Blocks for Nudge Design</vt:lpstr>
      <vt:lpstr>How to Nudge: Step-by-Step Process</vt:lpstr>
      <vt:lpstr>Agile Cycle</vt:lpstr>
      <vt:lpstr>The Story of Reducing CLABSIs</vt:lpstr>
      <vt:lpstr>Takeaways</vt:lpstr>
      <vt:lpstr>Designing a Nudge</vt:lpstr>
      <vt:lpstr>Your Journey Starts Here…</vt:lpstr>
      <vt:lpstr>1.Confirm Demand</vt:lpstr>
      <vt:lpstr>Confirm Demand (cont.)</vt:lpstr>
      <vt:lpstr>2.Mapping</vt:lpstr>
      <vt:lpstr>Mapping (cont.1)</vt:lpstr>
      <vt:lpstr>Mapping (cont.2)</vt:lpstr>
      <vt:lpstr>Mapping (cont.3)</vt:lpstr>
      <vt:lpstr>ADKAR</vt:lpstr>
      <vt:lpstr>Nudge &amp; Stakeholder Agreement </vt:lpstr>
      <vt:lpstr>3.De-Nudge</vt:lpstr>
      <vt:lpstr>De-Nudge</vt:lpstr>
      <vt:lpstr>4.Search the Cognitive Bias Library</vt:lpstr>
      <vt:lpstr>Why Search the Cognitive Bias Library?</vt:lpstr>
      <vt:lpstr>Thinking Problems</vt:lpstr>
      <vt:lpstr>5.Search the Nudge Library</vt:lpstr>
      <vt:lpstr>Why to Search the Nudge Library?</vt:lpstr>
      <vt:lpstr>6.Select</vt:lpstr>
      <vt:lpstr>Why and What to Select?</vt:lpstr>
      <vt:lpstr>The EAST Checklist</vt:lpstr>
      <vt:lpstr>Using the EAST Checklist</vt:lpstr>
      <vt:lpstr>EAST</vt:lpstr>
      <vt:lpstr>The MINDSPACE Checklist</vt:lpstr>
      <vt:lpstr>The MINDSPACE Checklist: MIND</vt:lpstr>
      <vt:lpstr>The MINDSPACE Checklist: SPAC</vt:lpstr>
      <vt:lpstr>The MINDSPACE Checklist: E &amp; Scores</vt:lpstr>
      <vt:lpstr>7.Define the Termination Plan</vt:lpstr>
      <vt:lpstr>Define the Termination Plan</vt:lpstr>
      <vt:lpstr>Goal &amp; Evidence-based nudge</vt:lpstr>
      <vt:lpstr>Description of Evaluation</vt:lpstr>
      <vt:lpstr>Who, When, What?</vt:lpstr>
      <vt:lpstr>Certifier &amp; Acceptance Benchmark</vt:lpstr>
      <vt:lpstr>8.Run Sprints</vt:lpstr>
      <vt:lpstr>Run Sprints</vt:lpstr>
      <vt:lpstr>Design the Sprint</vt:lpstr>
      <vt:lpstr>If it needs effort from one member:</vt:lpstr>
      <vt:lpstr>If it needs efforts from one member: </vt:lpstr>
      <vt:lpstr>Design</vt:lpstr>
      <vt:lpstr>Localize Nudge MVP (Minimum Viable Product)</vt:lpstr>
      <vt:lpstr>Implement Sprints</vt:lpstr>
      <vt:lpstr>Implement Sprints (cont.)</vt:lpstr>
      <vt:lpstr>Monitor Impacts</vt:lpstr>
      <vt:lpstr>Establish MSOP (Minimally Standard Operating Procedure)</vt:lpstr>
      <vt:lpstr>If it needs efforts from multiple members (1):</vt:lpstr>
      <vt:lpstr>If it needs efforts from multiple members (2):</vt:lpstr>
      <vt:lpstr>If it needs efforts from multiple members (3):</vt:lpstr>
      <vt:lpstr>If it needs efforts from multiple members (4):</vt:lpstr>
      <vt:lpstr>PowerPoint Presentation</vt:lpstr>
      <vt:lpstr>Utilizing a Nudge</vt:lpstr>
      <vt:lpstr>Agile Implementation</vt:lpstr>
      <vt:lpstr>Agile Innovation</vt:lpstr>
      <vt:lpstr>Smart allocation of Time- Using Sprints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Microsoft Office User</dc:creator>
  <cp:lastModifiedBy>Stewart, Nick Ronald Paul</cp:lastModifiedBy>
  <cp:revision>1004</cp:revision>
  <dcterms:created xsi:type="dcterms:W3CDTF">2019-07-26T19:25:13Z</dcterms:created>
  <dcterms:modified xsi:type="dcterms:W3CDTF">2023-08-29T21:08:08Z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0x010100026DFC4A4DEEB348ADF173C22639CE69</vt:lpwstr>
  </property>
</Properties>
</file>